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46"/>
  </p:notesMasterIdLst>
  <p:sldIdLst>
    <p:sldId id="256" r:id="rId2"/>
    <p:sldId id="259" r:id="rId3"/>
    <p:sldId id="300" r:id="rId4"/>
    <p:sldId id="303" r:id="rId5"/>
    <p:sldId id="304" r:id="rId6"/>
    <p:sldId id="305" r:id="rId7"/>
    <p:sldId id="301" r:id="rId8"/>
    <p:sldId id="302" r:id="rId9"/>
    <p:sldId id="296" r:id="rId10"/>
    <p:sldId id="297" r:id="rId11"/>
    <p:sldId id="298" r:id="rId12"/>
    <p:sldId id="299" r:id="rId13"/>
    <p:sldId id="334" r:id="rId14"/>
    <p:sldId id="335" r:id="rId15"/>
    <p:sldId id="336" r:id="rId16"/>
    <p:sldId id="337" r:id="rId17"/>
    <p:sldId id="338" r:id="rId18"/>
    <p:sldId id="339" r:id="rId19"/>
    <p:sldId id="306" r:id="rId20"/>
    <p:sldId id="307" r:id="rId21"/>
    <p:sldId id="309" r:id="rId22"/>
    <p:sldId id="310" r:id="rId23"/>
    <p:sldId id="311" r:id="rId24"/>
    <p:sldId id="312" r:id="rId25"/>
    <p:sldId id="314" r:id="rId26"/>
    <p:sldId id="308" r:id="rId27"/>
    <p:sldId id="313" r:id="rId28"/>
    <p:sldId id="315" r:id="rId29"/>
    <p:sldId id="318" r:id="rId30"/>
    <p:sldId id="316" r:id="rId31"/>
    <p:sldId id="319" r:id="rId32"/>
    <p:sldId id="320" r:id="rId33"/>
    <p:sldId id="321" r:id="rId34"/>
    <p:sldId id="322" r:id="rId35"/>
    <p:sldId id="323" r:id="rId36"/>
    <p:sldId id="326" r:id="rId37"/>
    <p:sldId id="324" r:id="rId38"/>
    <p:sldId id="327" r:id="rId39"/>
    <p:sldId id="328" r:id="rId40"/>
    <p:sldId id="329" r:id="rId41"/>
    <p:sldId id="330" r:id="rId42"/>
    <p:sldId id="332" r:id="rId43"/>
    <p:sldId id="333" r:id="rId44"/>
    <p:sldId id="278" r:id="rId45"/>
  </p:sldIdLst>
  <p:sldSz cx="9144000" cy="5143500" type="screen16x9"/>
  <p:notesSz cx="6858000" cy="9144000"/>
  <p:embeddedFontLst>
    <p:embeddedFont>
      <p:font typeface="Oswald" panose="02020500000000000000" charset="0"/>
      <p:regular r:id="rId47"/>
      <p:bold r:id="rId48"/>
    </p:embeddedFont>
    <p:embeddedFont>
      <p:font typeface="Segoe UI Historic" panose="020B0502040204020203" pitchFamily="34" charset="0"/>
      <p:regular r:id="rId49"/>
    </p:embeddedFont>
    <p:embeddedFont>
      <p:font typeface="Source Sans Pro" panose="020B0503030403020204" pitchFamily="34" charset="0"/>
      <p:regular r:id="rId50"/>
      <p:bold r:id="rId51"/>
      <p:italic r:id="rId52"/>
      <p:boldItalic r:id="rId53"/>
    </p:embeddedFont>
    <p:embeddedFont>
      <p:font typeface="微軟正黑體" panose="020B0604030504040204" pitchFamily="34" charset="-120"/>
      <p:regular r:id="rId54"/>
      <p:bold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DE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1A1956-3D7E-41C0-9DF7-105A978C6925}">
  <a:tblStyle styleId="{891A1956-3D7E-41C0-9DF7-105A978C692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82E05BE-877C-40BA-BEE6-E4ECDAF45F9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021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4396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3"/>
        <p:cNvGrpSpPr/>
        <p:nvPr/>
      </p:nvGrpSpPr>
      <p:grpSpPr>
        <a:xfrm>
          <a:off x="0" y="0"/>
          <a:ext cx="0" cy="0"/>
          <a:chOff x="0" y="0"/>
          <a:chExt cx="0" cy="0"/>
        </a:xfrm>
      </p:grpSpPr>
      <p:sp>
        <p:nvSpPr>
          <p:cNvPr id="34" name="Google Shape;34;p2"/>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35" name="Google Shape;35;p2"/>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6" name="Google Shape;36;p2"/>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2"/>
          <p:cNvGrpSpPr/>
          <p:nvPr/>
        </p:nvGrpSpPr>
        <p:grpSpPr>
          <a:xfrm>
            <a:off x="-9525" y="2024075"/>
            <a:ext cx="9167825" cy="595300"/>
            <a:chOff x="-9525" y="4462475"/>
            <a:chExt cx="9167825" cy="595300"/>
          </a:xfrm>
        </p:grpSpPr>
        <p:sp>
          <p:nvSpPr>
            <p:cNvPr id="40" name="Google Shape;40;p2"/>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41" name="Google Shape;41;p2"/>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42" name="Google Shape;42;p2"/>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43" name="Google Shape;43;p2"/>
          <p:cNvGrpSpPr/>
          <p:nvPr/>
        </p:nvGrpSpPr>
        <p:grpSpPr>
          <a:xfrm>
            <a:off x="-42837" y="2005088"/>
            <a:ext cx="9229575" cy="642787"/>
            <a:chOff x="-42837" y="4443488"/>
            <a:chExt cx="9229575" cy="642787"/>
          </a:xfrm>
        </p:grpSpPr>
        <p:sp>
          <p:nvSpPr>
            <p:cNvPr id="44" name="Google Shape;44;p2"/>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69;p2"/>
          <p:cNvSpPr/>
          <p:nvPr/>
        </p:nvSpPr>
        <p:spPr>
          <a:xfrm>
            <a:off x="2990700" y="21478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085700" y="24335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4895700" y="20776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txBox="1">
            <a:spLocks noGrp="1"/>
          </p:cNvSpPr>
          <p:nvPr>
            <p:ph type="ctrTitle"/>
          </p:nvPr>
        </p:nvSpPr>
        <p:spPr>
          <a:xfrm>
            <a:off x="2847975" y="3363425"/>
            <a:ext cx="5610300" cy="1159800"/>
          </a:xfrm>
          <a:prstGeom prst="rect">
            <a:avLst/>
          </a:prstGeom>
        </p:spPr>
        <p:txBody>
          <a:bodyPr spcFirstLastPara="1" wrap="square" lIns="91425" tIns="91425" rIns="91425" bIns="91425" anchor="ctr" anchorCtr="0">
            <a:noAutofit/>
          </a:bodyPr>
          <a:lstStyle>
            <a:lvl1pPr lvl="0" algn="r">
              <a:spcBef>
                <a:spcPts val="0"/>
              </a:spcBef>
              <a:spcAft>
                <a:spcPts val="0"/>
              </a:spcAft>
              <a:buClr>
                <a:srgbClr val="FFFFFF"/>
              </a:buClr>
              <a:buSzPts val="4800"/>
              <a:buNone/>
              <a:defRPr sz="4800">
                <a:solidFill>
                  <a:srgbClr val="FFFFFF"/>
                </a:solidFill>
              </a:defRPr>
            </a:lvl1pPr>
            <a:lvl2pPr lvl="1" algn="r">
              <a:spcBef>
                <a:spcPts val="0"/>
              </a:spcBef>
              <a:spcAft>
                <a:spcPts val="0"/>
              </a:spcAft>
              <a:buClr>
                <a:srgbClr val="FFFFFF"/>
              </a:buClr>
              <a:buSzPts val="4800"/>
              <a:buNone/>
              <a:defRPr sz="4800">
                <a:solidFill>
                  <a:srgbClr val="FFFFFF"/>
                </a:solidFill>
              </a:defRPr>
            </a:lvl2pPr>
            <a:lvl3pPr lvl="2" algn="r">
              <a:spcBef>
                <a:spcPts val="0"/>
              </a:spcBef>
              <a:spcAft>
                <a:spcPts val="0"/>
              </a:spcAft>
              <a:buClr>
                <a:srgbClr val="FFFFFF"/>
              </a:buClr>
              <a:buSzPts val="4800"/>
              <a:buNone/>
              <a:defRPr sz="4800">
                <a:solidFill>
                  <a:srgbClr val="FFFFFF"/>
                </a:solidFill>
              </a:defRPr>
            </a:lvl3pPr>
            <a:lvl4pPr lvl="3" algn="r">
              <a:spcBef>
                <a:spcPts val="0"/>
              </a:spcBef>
              <a:spcAft>
                <a:spcPts val="0"/>
              </a:spcAft>
              <a:buClr>
                <a:srgbClr val="FFFFFF"/>
              </a:buClr>
              <a:buSzPts val="4800"/>
              <a:buNone/>
              <a:defRPr sz="4800">
                <a:solidFill>
                  <a:srgbClr val="FFFFFF"/>
                </a:solidFill>
              </a:defRPr>
            </a:lvl4pPr>
            <a:lvl5pPr lvl="4" algn="r">
              <a:spcBef>
                <a:spcPts val="0"/>
              </a:spcBef>
              <a:spcAft>
                <a:spcPts val="0"/>
              </a:spcAft>
              <a:buClr>
                <a:srgbClr val="FFFFFF"/>
              </a:buClr>
              <a:buSzPts val="4800"/>
              <a:buNone/>
              <a:defRPr sz="4800">
                <a:solidFill>
                  <a:srgbClr val="FFFFFF"/>
                </a:solidFill>
              </a:defRPr>
            </a:lvl5pPr>
            <a:lvl6pPr lvl="5" algn="r">
              <a:spcBef>
                <a:spcPts val="0"/>
              </a:spcBef>
              <a:spcAft>
                <a:spcPts val="0"/>
              </a:spcAft>
              <a:buClr>
                <a:srgbClr val="FFFFFF"/>
              </a:buClr>
              <a:buSzPts val="4800"/>
              <a:buNone/>
              <a:defRPr sz="4800">
                <a:solidFill>
                  <a:srgbClr val="FFFFFF"/>
                </a:solidFill>
              </a:defRPr>
            </a:lvl6pPr>
            <a:lvl7pPr lvl="6" algn="r">
              <a:spcBef>
                <a:spcPts val="0"/>
              </a:spcBef>
              <a:spcAft>
                <a:spcPts val="0"/>
              </a:spcAft>
              <a:buClr>
                <a:srgbClr val="FFFFFF"/>
              </a:buClr>
              <a:buSzPts val="4800"/>
              <a:buNone/>
              <a:defRPr sz="4800">
                <a:solidFill>
                  <a:srgbClr val="FFFFFF"/>
                </a:solidFill>
              </a:defRPr>
            </a:lvl7pPr>
            <a:lvl8pPr lvl="7" algn="r">
              <a:spcBef>
                <a:spcPts val="0"/>
              </a:spcBef>
              <a:spcAft>
                <a:spcPts val="0"/>
              </a:spcAft>
              <a:buClr>
                <a:srgbClr val="FFFFFF"/>
              </a:buClr>
              <a:buSzPts val="4800"/>
              <a:buNone/>
              <a:defRPr sz="4800">
                <a:solidFill>
                  <a:srgbClr val="FFFFFF"/>
                </a:solidFill>
              </a:defRPr>
            </a:lvl8pPr>
            <a:lvl9pPr lvl="8" algn="r">
              <a:spcBef>
                <a:spcPts val="0"/>
              </a:spcBef>
              <a:spcAft>
                <a:spcPts val="0"/>
              </a:spcAft>
              <a:buClr>
                <a:srgbClr val="FFFFFF"/>
              </a:buClr>
              <a:buSzPts val="4800"/>
              <a:buNone/>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74"/>
        <p:cNvGrpSpPr/>
        <p:nvPr/>
      </p:nvGrpSpPr>
      <p:grpSpPr>
        <a:xfrm>
          <a:off x="0" y="0"/>
          <a:ext cx="0" cy="0"/>
          <a:chOff x="0" y="0"/>
          <a:chExt cx="0" cy="0"/>
        </a:xfrm>
      </p:grpSpPr>
      <p:sp>
        <p:nvSpPr>
          <p:cNvPr id="75" name="Google Shape;75;p3"/>
          <p:cNvSpPr/>
          <p:nvPr/>
        </p:nvSpPr>
        <p:spPr>
          <a:xfrm>
            <a:off x="-26775" y="2008375"/>
            <a:ext cx="9210650" cy="3172625"/>
          </a:xfrm>
          <a:custGeom>
            <a:avLst/>
            <a:gdLst/>
            <a:ahLst/>
            <a:cxnLst/>
            <a:rect l="l" t="t" r="r" b="b"/>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chemeClr val="accent5"/>
          </a:solidFill>
          <a:ln>
            <a:noFill/>
          </a:ln>
        </p:spPr>
      </p:sp>
      <p:sp>
        <p:nvSpPr>
          <p:cNvPr id="76" name="Google Shape;76;p3"/>
          <p:cNvSpPr/>
          <p:nvPr/>
        </p:nvSpPr>
        <p:spPr>
          <a:xfrm>
            <a:off x="-26775" y="2139700"/>
            <a:ext cx="9210650" cy="3041300"/>
          </a:xfrm>
          <a:custGeom>
            <a:avLst/>
            <a:gdLst/>
            <a:ahLst/>
            <a:cxnLst/>
            <a:rect l="l" t="t" r="r" b="b"/>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7" name="Google Shape;77;p3"/>
          <p:cNvSpPr/>
          <p:nvPr/>
        </p:nvSpPr>
        <p:spPr>
          <a:xfrm rot="8100000">
            <a:off x="1847981" y="18145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8100000">
            <a:off x="6038981" y="20984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8100000">
            <a:off x="7181981" y="21317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3"/>
          <p:cNvGrpSpPr/>
          <p:nvPr/>
        </p:nvGrpSpPr>
        <p:grpSpPr>
          <a:xfrm>
            <a:off x="-9525" y="2024075"/>
            <a:ext cx="9167825" cy="595300"/>
            <a:chOff x="-9525" y="4462475"/>
            <a:chExt cx="9167825" cy="595300"/>
          </a:xfrm>
        </p:grpSpPr>
        <p:sp>
          <p:nvSpPr>
            <p:cNvPr id="81" name="Google Shape;81;p3"/>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med" len="med"/>
              <a:tailEnd type="none" w="med" len="med"/>
            </a:ln>
          </p:spPr>
        </p:sp>
        <p:sp>
          <p:nvSpPr>
            <p:cNvPr id="82" name="Google Shape;82;p3"/>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med" len="med"/>
              <a:tailEnd type="none" w="med" len="med"/>
            </a:ln>
          </p:spPr>
        </p:sp>
        <p:sp>
          <p:nvSpPr>
            <p:cNvPr id="83" name="Google Shape;83;p3"/>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med" len="med"/>
              <a:tailEnd type="none" w="med" len="med"/>
            </a:ln>
          </p:spPr>
        </p:sp>
      </p:grpSp>
      <p:grpSp>
        <p:nvGrpSpPr>
          <p:cNvPr id="84" name="Google Shape;84;p3"/>
          <p:cNvGrpSpPr/>
          <p:nvPr/>
        </p:nvGrpSpPr>
        <p:grpSpPr>
          <a:xfrm>
            <a:off x="-42837" y="2005088"/>
            <a:ext cx="9229575" cy="642787"/>
            <a:chOff x="-42837" y="4443488"/>
            <a:chExt cx="9229575" cy="642787"/>
          </a:xfrm>
        </p:grpSpPr>
        <p:sp>
          <p:nvSpPr>
            <p:cNvPr id="85" name="Google Shape;85;p3"/>
            <p:cNvSpPr/>
            <p:nvPr/>
          </p:nvSpPr>
          <p:spPr>
            <a:xfrm>
              <a:off x="1114450" y="49006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1495450" y="502927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33450" y="49721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352450" y="49626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42837" y="46054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876450" y="48340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2257450" y="48292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2638450" y="454826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3019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3400450" y="46149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781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162450" y="49483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543450" y="4667325"/>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450" y="45435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5305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5686450" y="47721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6067450" y="484830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6448450" y="472923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6829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7210450" y="5024513"/>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7591450" y="44434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7972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53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734450" y="4557788"/>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9129738" y="4867350"/>
              <a:ext cx="57000" cy="57000"/>
            </a:xfrm>
            <a:prstGeom prst="ellipse">
              <a:avLst/>
            </a:pr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 name="Google Shape;110;p3"/>
          <p:cNvSpPr/>
          <p:nvPr/>
        </p:nvSpPr>
        <p:spPr>
          <a:xfrm>
            <a:off x="2990700" y="214780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1085700" y="2433550"/>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4895700" y="2077632"/>
            <a:ext cx="114600" cy="114600"/>
          </a:xfrm>
          <a:prstGeom prst="ellipse">
            <a:avLst/>
          </a:prstGeom>
          <a:no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rot="8100000">
            <a:off x="8699949" y="18907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txBox="1">
            <a:spLocks noGrp="1"/>
          </p:cNvSpPr>
          <p:nvPr>
            <p:ph type="ctrTitle"/>
          </p:nvPr>
        </p:nvSpPr>
        <p:spPr>
          <a:xfrm>
            <a:off x="2309350" y="3031150"/>
            <a:ext cx="5214600" cy="11598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600"/>
              <a:buNone/>
              <a:defRPr sz="3600">
                <a:solidFill>
                  <a:srgbClr val="FFFFFF"/>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115" name="Google Shape;115;p3"/>
          <p:cNvSpPr txBox="1">
            <a:spLocks noGrp="1"/>
          </p:cNvSpPr>
          <p:nvPr>
            <p:ph type="subTitle" idx="1"/>
          </p:nvPr>
        </p:nvSpPr>
        <p:spPr>
          <a:xfrm>
            <a:off x="2309441" y="4059250"/>
            <a:ext cx="5214600" cy="7848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000"/>
              <a:buNone/>
              <a:defRPr>
                <a:solidFill>
                  <a:srgbClr val="FFFFFF"/>
                </a:solidFill>
              </a:defRPr>
            </a:lvl1pPr>
            <a:lvl2pPr lvl="1" algn="r" rtl="0">
              <a:spcBef>
                <a:spcPts val="0"/>
              </a:spcBef>
              <a:spcAft>
                <a:spcPts val="0"/>
              </a:spcAft>
              <a:buClr>
                <a:srgbClr val="FFFFFF"/>
              </a:buClr>
              <a:buSzPts val="3000"/>
              <a:buNone/>
              <a:defRPr sz="3000">
                <a:solidFill>
                  <a:srgbClr val="FFFFFF"/>
                </a:solidFill>
              </a:defRPr>
            </a:lvl2pPr>
            <a:lvl3pPr lvl="2" algn="r" rtl="0">
              <a:spcBef>
                <a:spcPts val="0"/>
              </a:spcBef>
              <a:spcAft>
                <a:spcPts val="0"/>
              </a:spcAft>
              <a:buClr>
                <a:srgbClr val="FFFFFF"/>
              </a:buClr>
              <a:buSzPts val="3000"/>
              <a:buNone/>
              <a:defRPr sz="3000">
                <a:solidFill>
                  <a:srgbClr val="FFFFFF"/>
                </a:solidFill>
              </a:defRPr>
            </a:lvl3pPr>
            <a:lvl4pPr lvl="3" algn="r" rtl="0">
              <a:spcBef>
                <a:spcPts val="0"/>
              </a:spcBef>
              <a:spcAft>
                <a:spcPts val="0"/>
              </a:spcAft>
              <a:buClr>
                <a:srgbClr val="FFFFFF"/>
              </a:buClr>
              <a:buSzPts val="3000"/>
              <a:buNone/>
              <a:defRPr sz="3000">
                <a:solidFill>
                  <a:srgbClr val="FFFFFF"/>
                </a:solidFill>
              </a:defRPr>
            </a:lvl4pPr>
            <a:lvl5pPr lvl="4" algn="r" rtl="0">
              <a:spcBef>
                <a:spcPts val="0"/>
              </a:spcBef>
              <a:spcAft>
                <a:spcPts val="0"/>
              </a:spcAft>
              <a:buClr>
                <a:srgbClr val="FFFFFF"/>
              </a:buClr>
              <a:buSzPts val="3000"/>
              <a:buNone/>
              <a:defRPr sz="3000">
                <a:solidFill>
                  <a:srgbClr val="FFFFFF"/>
                </a:solidFill>
              </a:defRPr>
            </a:lvl5pPr>
            <a:lvl6pPr lvl="5" algn="r" rtl="0">
              <a:spcBef>
                <a:spcPts val="0"/>
              </a:spcBef>
              <a:spcAft>
                <a:spcPts val="0"/>
              </a:spcAft>
              <a:buClr>
                <a:srgbClr val="FFFFFF"/>
              </a:buClr>
              <a:buSzPts val="3000"/>
              <a:buNone/>
              <a:defRPr sz="3000">
                <a:solidFill>
                  <a:srgbClr val="FFFFFF"/>
                </a:solidFill>
              </a:defRPr>
            </a:lvl6pPr>
            <a:lvl7pPr lvl="6" algn="r" rtl="0">
              <a:spcBef>
                <a:spcPts val="0"/>
              </a:spcBef>
              <a:spcAft>
                <a:spcPts val="0"/>
              </a:spcAft>
              <a:buClr>
                <a:srgbClr val="FFFFFF"/>
              </a:buClr>
              <a:buSzPts val="3000"/>
              <a:buNone/>
              <a:defRPr sz="3000">
                <a:solidFill>
                  <a:srgbClr val="FFFFFF"/>
                </a:solidFill>
              </a:defRPr>
            </a:lvl7pPr>
            <a:lvl8pPr lvl="7" algn="r" rtl="0">
              <a:spcBef>
                <a:spcPts val="0"/>
              </a:spcBef>
              <a:spcAft>
                <a:spcPts val="0"/>
              </a:spcAft>
              <a:buClr>
                <a:srgbClr val="FFFFFF"/>
              </a:buClr>
              <a:buSzPts val="3000"/>
              <a:buNone/>
              <a:defRPr sz="3000">
                <a:solidFill>
                  <a:srgbClr val="FFFFFF"/>
                </a:solidFill>
              </a:defRPr>
            </a:lvl8pPr>
            <a:lvl9pPr lvl="8" algn="r" rtl="0">
              <a:spcBef>
                <a:spcPts val="0"/>
              </a:spcBef>
              <a:spcAft>
                <a:spcPts val="0"/>
              </a:spcAft>
              <a:buClr>
                <a:srgbClr val="FFFFFF"/>
              </a:buClr>
              <a:buSzPts val="3000"/>
              <a:buNone/>
              <a:defRPr sz="3000">
                <a:solidFill>
                  <a:srgbClr val="FFFFFF"/>
                </a:solidFill>
              </a:defRPr>
            </a:lvl9pPr>
          </a:lstStyle>
          <a:p>
            <a:endParaRPr/>
          </a:p>
        </p:txBody>
      </p:sp>
      <p:sp>
        <p:nvSpPr>
          <p:cNvPr id="116" name="Google Shape;116;p3"/>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6"/>
        <p:cNvGrpSpPr/>
        <p:nvPr/>
      </p:nvGrpSpPr>
      <p:grpSpPr>
        <a:xfrm>
          <a:off x="0" y="0"/>
          <a:ext cx="0" cy="0"/>
          <a:chOff x="0" y="0"/>
          <a:chExt cx="0" cy="0"/>
        </a:xfrm>
      </p:grpSpPr>
      <p:sp>
        <p:nvSpPr>
          <p:cNvPr id="377" name="Google Shape;377;p10"/>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378" name="Google Shape;378;p10"/>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9" name="Google Shape;379;p10"/>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10"/>
          <p:cNvGrpSpPr/>
          <p:nvPr/>
        </p:nvGrpSpPr>
        <p:grpSpPr>
          <a:xfrm>
            <a:off x="-9525" y="4462475"/>
            <a:ext cx="9167825" cy="595300"/>
            <a:chOff x="-9525" y="4462475"/>
            <a:chExt cx="9167825" cy="595300"/>
          </a:xfrm>
        </p:grpSpPr>
        <p:sp>
          <p:nvSpPr>
            <p:cNvPr id="383" name="Google Shape;383;p10"/>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384" name="Google Shape;384;p10"/>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385" name="Google Shape;385;p10"/>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386" name="Google Shape;386;p10"/>
          <p:cNvGrpSpPr/>
          <p:nvPr/>
        </p:nvGrpSpPr>
        <p:grpSpPr>
          <a:xfrm>
            <a:off x="-42837" y="4443488"/>
            <a:ext cx="9229575" cy="642788"/>
            <a:chOff x="-42837" y="4443488"/>
            <a:chExt cx="9229575" cy="642788"/>
          </a:xfrm>
        </p:grpSpPr>
        <p:sp>
          <p:nvSpPr>
            <p:cNvPr id="387" name="Google Shape;387;p10"/>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0"/>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0"/>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2" name="Google Shape;412;p10"/>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60"/>
        <p:cNvGrpSpPr/>
        <p:nvPr/>
      </p:nvGrpSpPr>
      <p:grpSpPr>
        <a:xfrm>
          <a:off x="0" y="0"/>
          <a:ext cx="0" cy="0"/>
          <a:chOff x="0" y="0"/>
          <a:chExt cx="0" cy="0"/>
        </a:xfrm>
      </p:grpSpPr>
      <p:sp>
        <p:nvSpPr>
          <p:cNvPr id="161" name="Google Shape;161;p5"/>
          <p:cNvSpPr/>
          <p:nvPr/>
        </p:nvSpPr>
        <p:spPr>
          <a:xfrm>
            <a:off x="-28575" y="4446775"/>
            <a:ext cx="9191625" cy="712478"/>
          </a:xfrm>
          <a:custGeom>
            <a:avLst/>
            <a:gdLst/>
            <a:ahLst/>
            <a:cxnLst/>
            <a:rect l="l" t="t" r="r" b="b"/>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chemeClr val="accent5"/>
          </a:solidFill>
          <a:ln>
            <a:noFill/>
          </a:ln>
        </p:spPr>
      </p:sp>
      <p:sp>
        <p:nvSpPr>
          <p:cNvPr id="162" name="Google Shape;162;p5"/>
          <p:cNvSpPr/>
          <p:nvPr/>
        </p:nvSpPr>
        <p:spPr>
          <a:xfrm>
            <a:off x="-28575" y="4578111"/>
            <a:ext cx="9191625" cy="584439"/>
          </a:xfrm>
          <a:custGeom>
            <a:avLst/>
            <a:gdLst/>
            <a:ahLst/>
            <a:cxnLst/>
            <a:rect l="l" t="t" r="r" b="b"/>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3" name="Google Shape;163;p5"/>
          <p:cNvSpPr/>
          <p:nvPr/>
        </p:nvSpPr>
        <p:spPr>
          <a:xfrm rot="8100000">
            <a:off x="1847981" y="4252969"/>
            <a:ext cx="122612" cy="122612"/>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rot="8100000">
            <a:off x="6038981" y="4536819"/>
            <a:ext cx="122612" cy="122612"/>
          </a:xfrm>
          <a:prstGeom prst="teardrop">
            <a:avLst>
              <a:gd name="adj" fmla="val 100000"/>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rot="8100000">
            <a:off x="7181981" y="4570169"/>
            <a:ext cx="122612" cy="122612"/>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6" name="Google Shape;166;p5"/>
          <p:cNvGrpSpPr/>
          <p:nvPr/>
        </p:nvGrpSpPr>
        <p:grpSpPr>
          <a:xfrm>
            <a:off x="-9525" y="4462475"/>
            <a:ext cx="9167825" cy="595300"/>
            <a:chOff x="-9525" y="4462475"/>
            <a:chExt cx="9167825" cy="595300"/>
          </a:xfrm>
        </p:grpSpPr>
        <p:sp>
          <p:nvSpPr>
            <p:cNvPr id="167" name="Google Shape;167;p5"/>
            <p:cNvSpPr/>
            <p:nvPr/>
          </p:nvSpPr>
          <p:spPr>
            <a:xfrm>
              <a:off x="-9525" y="4581525"/>
              <a:ext cx="4205300" cy="476250"/>
            </a:xfrm>
            <a:custGeom>
              <a:avLst/>
              <a:gdLst/>
              <a:ahLst/>
              <a:cxnLst/>
              <a:rect l="l" t="t" r="r" b="b"/>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chemeClr val="accent2"/>
              </a:solidFill>
              <a:prstDash val="solid"/>
              <a:round/>
              <a:headEnd type="none" w="med" len="med"/>
              <a:tailEnd type="none" w="med" len="med"/>
            </a:ln>
          </p:spPr>
        </p:sp>
        <p:sp>
          <p:nvSpPr>
            <p:cNvPr id="168" name="Google Shape;168;p5"/>
            <p:cNvSpPr/>
            <p:nvPr/>
          </p:nvSpPr>
          <p:spPr>
            <a:xfrm>
              <a:off x="4195775" y="4462475"/>
              <a:ext cx="3424225" cy="590550"/>
            </a:xfrm>
            <a:custGeom>
              <a:avLst/>
              <a:gdLst/>
              <a:ahLst/>
              <a:cxnLst/>
              <a:rect l="l" t="t" r="r" b="b"/>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chemeClr val="accent2"/>
              </a:solidFill>
              <a:prstDash val="solid"/>
              <a:round/>
              <a:headEnd type="none" w="med" len="med"/>
              <a:tailEnd type="none" w="med" len="med"/>
            </a:ln>
          </p:spPr>
        </p:sp>
        <p:sp>
          <p:nvSpPr>
            <p:cNvPr id="169" name="Google Shape;169;p5"/>
            <p:cNvSpPr/>
            <p:nvPr/>
          </p:nvSpPr>
          <p:spPr>
            <a:xfrm>
              <a:off x="7624775" y="4472000"/>
              <a:ext cx="1533525" cy="414325"/>
            </a:xfrm>
            <a:custGeom>
              <a:avLst/>
              <a:gdLst/>
              <a:ahLst/>
              <a:cxnLst/>
              <a:rect l="l" t="t" r="r" b="b"/>
              <a:pathLst>
                <a:path w="61341" h="16573" extrusionOk="0">
                  <a:moveTo>
                    <a:pt x="0" y="0"/>
                  </a:moveTo>
                  <a:lnTo>
                    <a:pt x="15049" y="4762"/>
                  </a:lnTo>
                  <a:lnTo>
                    <a:pt x="30670" y="4762"/>
                  </a:lnTo>
                  <a:lnTo>
                    <a:pt x="45910" y="4762"/>
                  </a:lnTo>
                  <a:lnTo>
                    <a:pt x="61341" y="16573"/>
                  </a:lnTo>
                </a:path>
              </a:pathLst>
            </a:custGeom>
            <a:noFill/>
            <a:ln w="9525" cap="flat" cmpd="sng">
              <a:solidFill>
                <a:schemeClr val="accent2"/>
              </a:solidFill>
              <a:prstDash val="solid"/>
              <a:round/>
              <a:headEnd type="none" w="med" len="med"/>
              <a:tailEnd type="none" w="med" len="med"/>
            </a:ln>
          </p:spPr>
        </p:sp>
      </p:grpSp>
      <p:grpSp>
        <p:nvGrpSpPr>
          <p:cNvPr id="170" name="Google Shape;170;p5"/>
          <p:cNvGrpSpPr/>
          <p:nvPr/>
        </p:nvGrpSpPr>
        <p:grpSpPr>
          <a:xfrm>
            <a:off x="-42837" y="4443488"/>
            <a:ext cx="9229575" cy="642788"/>
            <a:chOff x="-42837" y="4443488"/>
            <a:chExt cx="9229575" cy="642788"/>
          </a:xfrm>
        </p:grpSpPr>
        <p:sp>
          <p:nvSpPr>
            <p:cNvPr id="171" name="Google Shape;171;p5"/>
            <p:cNvSpPr/>
            <p:nvPr/>
          </p:nvSpPr>
          <p:spPr>
            <a:xfrm>
              <a:off x="1114450" y="49006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495450" y="502927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733450" y="49721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352450" y="49626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42837" y="46054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1876450" y="48340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2257450" y="48292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2638450" y="454826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3019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3400450" y="46149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3781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4162450" y="49483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4543450" y="4667325"/>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4924450" y="45435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5305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5686450" y="47721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6067450" y="484830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6448450" y="472923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6829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7210450" y="5024513"/>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7591450" y="44434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7972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8353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8734450" y="4557788"/>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129738" y="4867350"/>
              <a:ext cx="57000" cy="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5"/>
          <p:cNvSpPr/>
          <p:nvPr/>
        </p:nvSpPr>
        <p:spPr>
          <a:xfrm>
            <a:off x="2990700" y="458620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1085700" y="4871950"/>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895700" y="4516032"/>
            <a:ext cx="114600" cy="114600"/>
          </a:xfrm>
          <a:prstGeom prst="ellipse">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rot="8100000">
            <a:off x="8699949" y="4329169"/>
            <a:ext cx="122612" cy="122612"/>
          </a:xfrm>
          <a:prstGeom prst="teardrop">
            <a:avLst>
              <a:gd name="adj" fmla="val 100000"/>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txBox="1">
            <a:spLocks noGrp="1"/>
          </p:cNvSpPr>
          <p:nvPr>
            <p:ph type="title"/>
          </p:nvPr>
        </p:nvSpPr>
        <p:spPr>
          <a:xfrm>
            <a:off x="1047750" y="634125"/>
            <a:ext cx="6996600" cy="715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201" name="Google Shape;201;p5"/>
          <p:cNvSpPr txBox="1">
            <a:spLocks noGrp="1"/>
          </p:cNvSpPr>
          <p:nvPr>
            <p:ph type="body" idx="1"/>
          </p:nvPr>
        </p:nvSpPr>
        <p:spPr>
          <a:xfrm>
            <a:off x="1075850" y="1540175"/>
            <a:ext cx="6996600" cy="19221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202" name="Google Shape;202;p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26628336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grpSp>
        <p:nvGrpSpPr>
          <p:cNvPr id="6" name="Google Shape;6;p1"/>
          <p:cNvGrpSpPr/>
          <p:nvPr/>
        </p:nvGrpSpPr>
        <p:grpSpPr>
          <a:xfrm>
            <a:off x="381000" y="7"/>
            <a:ext cx="8382000" cy="5162348"/>
            <a:chOff x="381000" y="-18750"/>
            <a:chExt cx="8382000" cy="5181000"/>
          </a:xfrm>
        </p:grpSpPr>
        <p:cxnSp>
          <p:nvCxnSpPr>
            <p:cNvPr id="7" name="Google Shape;7;p1"/>
            <p:cNvCxnSpPr/>
            <p:nvPr/>
          </p:nvCxnSpPr>
          <p:spPr>
            <a:xfrm>
              <a:off x="76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8" name="Google Shape;8;p1"/>
            <p:cNvCxnSpPr/>
            <p:nvPr/>
          </p:nvCxnSpPr>
          <p:spPr>
            <a:xfrm>
              <a:off x="152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9" name="Google Shape;9;p1"/>
            <p:cNvCxnSpPr/>
            <p:nvPr/>
          </p:nvCxnSpPr>
          <p:spPr>
            <a:xfrm>
              <a:off x="228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0" name="Google Shape;10;p1"/>
            <p:cNvCxnSpPr/>
            <p:nvPr/>
          </p:nvCxnSpPr>
          <p:spPr>
            <a:xfrm>
              <a:off x="304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1" name="Google Shape;11;p1"/>
            <p:cNvCxnSpPr/>
            <p:nvPr/>
          </p:nvCxnSpPr>
          <p:spPr>
            <a:xfrm>
              <a:off x="381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2" name="Google Shape;12;p1"/>
            <p:cNvCxnSpPr/>
            <p:nvPr/>
          </p:nvCxnSpPr>
          <p:spPr>
            <a:xfrm>
              <a:off x="457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3" name="Google Shape;13;p1"/>
            <p:cNvCxnSpPr/>
            <p:nvPr/>
          </p:nvCxnSpPr>
          <p:spPr>
            <a:xfrm>
              <a:off x="5334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4" name="Google Shape;14;p1"/>
            <p:cNvCxnSpPr/>
            <p:nvPr/>
          </p:nvCxnSpPr>
          <p:spPr>
            <a:xfrm>
              <a:off x="6096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5" name="Google Shape;15;p1"/>
            <p:cNvCxnSpPr/>
            <p:nvPr/>
          </p:nvCxnSpPr>
          <p:spPr>
            <a:xfrm>
              <a:off x="6858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6" name="Google Shape;16;p1"/>
            <p:cNvCxnSpPr/>
            <p:nvPr/>
          </p:nvCxnSpPr>
          <p:spPr>
            <a:xfrm>
              <a:off x="7620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7" name="Google Shape;17;p1"/>
            <p:cNvCxnSpPr/>
            <p:nvPr/>
          </p:nvCxnSpPr>
          <p:spPr>
            <a:xfrm>
              <a:off x="8382000" y="-18750"/>
              <a:ext cx="0" cy="5181000"/>
            </a:xfrm>
            <a:prstGeom prst="straightConnector1">
              <a:avLst/>
            </a:prstGeom>
            <a:noFill/>
            <a:ln w="9525" cap="flat" cmpd="sng">
              <a:solidFill>
                <a:srgbClr val="F3F3F3"/>
              </a:solidFill>
              <a:prstDash val="solid"/>
              <a:round/>
              <a:headEnd type="none" w="med" len="med"/>
              <a:tailEnd type="none" w="med" len="med"/>
            </a:ln>
          </p:spPr>
        </p:cxnSp>
        <p:cxnSp>
          <p:nvCxnSpPr>
            <p:cNvPr id="18" name="Google Shape;18;p1"/>
            <p:cNvCxnSpPr/>
            <p:nvPr/>
          </p:nvCxnSpPr>
          <p:spPr>
            <a:xfrm>
              <a:off x="38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19" name="Google Shape;19;p1"/>
            <p:cNvCxnSpPr/>
            <p:nvPr/>
          </p:nvCxnSpPr>
          <p:spPr>
            <a:xfrm>
              <a:off x="114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0" name="Google Shape;20;p1"/>
            <p:cNvCxnSpPr/>
            <p:nvPr/>
          </p:nvCxnSpPr>
          <p:spPr>
            <a:xfrm>
              <a:off x="190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1" name="Google Shape;21;p1"/>
            <p:cNvCxnSpPr/>
            <p:nvPr/>
          </p:nvCxnSpPr>
          <p:spPr>
            <a:xfrm>
              <a:off x="266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2" name="Google Shape;22;p1"/>
            <p:cNvCxnSpPr/>
            <p:nvPr/>
          </p:nvCxnSpPr>
          <p:spPr>
            <a:xfrm>
              <a:off x="342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3" name="Google Shape;23;p1"/>
            <p:cNvCxnSpPr/>
            <p:nvPr/>
          </p:nvCxnSpPr>
          <p:spPr>
            <a:xfrm>
              <a:off x="419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4" name="Google Shape;24;p1"/>
            <p:cNvCxnSpPr/>
            <p:nvPr/>
          </p:nvCxnSpPr>
          <p:spPr>
            <a:xfrm>
              <a:off x="4953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5" name="Google Shape;25;p1"/>
            <p:cNvCxnSpPr/>
            <p:nvPr/>
          </p:nvCxnSpPr>
          <p:spPr>
            <a:xfrm>
              <a:off x="5715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6" name="Google Shape;26;p1"/>
            <p:cNvCxnSpPr/>
            <p:nvPr/>
          </p:nvCxnSpPr>
          <p:spPr>
            <a:xfrm>
              <a:off x="6477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7" name="Google Shape;27;p1"/>
            <p:cNvCxnSpPr/>
            <p:nvPr/>
          </p:nvCxnSpPr>
          <p:spPr>
            <a:xfrm>
              <a:off x="7239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8" name="Google Shape;28;p1"/>
            <p:cNvCxnSpPr/>
            <p:nvPr/>
          </p:nvCxnSpPr>
          <p:spPr>
            <a:xfrm>
              <a:off x="8001000" y="-18750"/>
              <a:ext cx="0" cy="5181000"/>
            </a:xfrm>
            <a:prstGeom prst="straightConnector1">
              <a:avLst/>
            </a:prstGeom>
            <a:noFill/>
            <a:ln w="9525" cap="flat" cmpd="sng">
              <a:solidFill>
                <a:srgbClr val="F3F3F3"/>
              </a:solidFill>
              <a:prstDash val="dash"/>
              <a:round/>
              <a:headEnd type="none" w="med" len="med"/>
              <a:tailEnd type="none" w="med" len="med"/>
            </a:ln>
          </p:spPr>
        </p:cxnSp>
        <p:cxnSp>
          <p:nvCxnSpPr>
            <p:cNvPr id="29" name="Google Shape;29;p1"/>
            <p:cNvCxnSpPr/>
            <p:nvPr/>
          </p:nvCxnSpPr>
          <p:spPr>
            <a:xfrm>
              <a:off x="8763000" y="-18750"/>
              <a:ext cx="0" cy="5181000"/>
            </a:xfrm>
            <a:prstGeom prst="straightConnector1">
              <a:avLst/>
            </a:prstGeom>
            <a:noFill/>
            <a:ln w="9525" cap="flat" cmpd="sng">
              <a:solidFill>
                <a:srgbClr val="F3F3F3"/>
              </a:solidFill>
              <a:prstDash val="dash"/>
              <a:round/>
              <a:headEnd type="none" w="med" len="med"/>
              <a:tailEnd type="none" w="med" len="med"/>
            </a:ln>
          </p:spPr>
        </p:cxnSp>
      </p:grpSp>
      <p:sp>
        <p:nvSpPr>
          <p:cNvPr id="30" name="Google Shape;30;p1"/>
          <p:cNvSpPr txBox="1">
            <a:spLocks noGrp="1"/>
          </p:cNvSpPr>
          <p:nvPr>
            <p:ph type="title"/>
          </p:nvPr>
        </p:nvSpPr>
        <p:spPr>
          <a:xfrm>
            <a:off x="1047750" y="634125"/>
            <a:ext cx="6996600" cy="7158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1pPr>
            <a:lvl2pPr lvl="1"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2pPr>
            <a:lvl3pPr lvl="2"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3pPr>
            <a:lvl4pPr lvl="3"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4pPr>
            <a:lvl5pPr lvl="4"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5pPr>
            <a:lvl6pPr lvl="5"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6pPr>
            <a:lvl7pPr lvl="6"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7pPr>
            <a:lvl8pPr lvl="7"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8pPr>
            <a:lvl9pPr lvl="8" algn="ctr">
              <a:spcBef>
                <a:spcPts val="0"/>
              </a:spcBef>
              <a:spcAft>
                <a:spcPts val="0"/>
              </a:spcAft>
              <a:buClr>
                <a:schemeClr val="accent1"/>
              </a:buClr>
              <a:buSzPts val="2000"/>
              <a:buFont typeface="Oswald"/>
              <a:buNone/>
              <a:defRPr sz="2000" b="1">
                <a:solidFill>
                  <a:schemeClr val="accent1"/>
                </a:solidFill>
                <a:latin typeface="Oswald"/>
                <a:ea typeface="Oswald"/>
                <a:cs typeface="Oswald"/>
                <a:sym typeface="Oswald"/>
              </a:defRPr>
            </a:lvl9pPr>
          </a:lstStyle>
          <a:p>
            <a:endParaRPr/>
          </a:p>
        </p:txBody>
      </p:sp>
      <p:sp>
        <p:nvSpPr>
          <p:cNvPr id="31" name="Google Shape;31;p1"/>
          <p:cNvSpPr txBox="1">
            <a:spLocks noGrp="1"/>
          </p:cNvSpPr>
          <p:nvPr>
            <p:ph type="body" idx="1"/>
          </p:nvPr>
        </p:nvSpPr>
        <p:spPr>
          <a:xfrm>
            <a:off x="1075850" y="1540175"/>
            <a:ext cx="6996600" cy="19221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1"/>
              </a:buClr>
              <a:buSzPts val="2000"/>
              <a:buFont typeface="Source Sans Pro"/>
              <a:buChar char="◉"/>
              <a:defRPr sz="2000">
                <a:solidFill>
                  <a:schemeClr val="dk1"/>
                </a:solidFill>
                <a:latin typeface="Source Sans Pro"/>
                <a:ea typeface="Source Sans Pro"/>
                <a:cs typeface="Source Sans Pro"/>
                <a:sym typeface="Source Sans Pro"/>
              </a:defRPr>
            </a:lvl1pPr>
            <a:lvl2pPr marL="914400" lvl="1"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2pPr>
            <a:lvl3pPr marL="1371600" lvl="2"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32" name="Google Shape;32;p1"/>
          <p:cNvSpPr txBox="1">
            <a:spLocks noGrp="1"/>
          </p:cNvSpPr>
          <p:nvPr>
            <p:ph type="sldNum" idx="12"/>
          </p:nvPr>
        </p:nvSpPr>
        <p:spPr>
          <a:xfrm>
            <a:off x="8556775" y="4826200"/>
            <a:ext cx="548700" cy="3174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Oswald"/>
                <a:ea typeface="Oswald"/>
                <a:cs typeface="Oswald"/>
                <a:sym typeface="Oswald"/>
              </a:defRPr>
            </a:lvl1pPr>
            <a:lvl2pPr lvl="1" algn="r">
              <a:buNone/>
              <a:defRPr sz="1000">
                <a:solidFill>
                  <a:srgbClr val="FFFFFF"/>
                </a:solidFill>
                <a:latin typeface="Oswald"/>
                <a:ea typeface="Oswald"/>
                <a:cs typeface="Oswald"/>
                <a:sym typeface="Oswald"/>
              </a:defRPr>
            </a:lvl2pPr>
            <a:lvl3pPr lvl="2" algn="r">
              <a:buNone/>
              <a:defRPr sz="1000">
                <a:solidFill>
                  <a:srgbClr val="FFFFFF"/>
                </a:solidFill>
                <a:latin typeface="Oswald"/>
                <a:ea typeface="Oswald"/>
                <a:cs typeface="Oswald"/>
                <a:sym typeface="Oswald"/>
              </a:defRPr>
            </a:lvl3pPr>
            <a:lvl4pPr lvl="3" algn="r">
              <a:buNone/>
              <a:defRPr sz="1000">
                <a:solidFill>
                  <a:srgbClr val="FFFFFF"/>
                </a:solidFill>
                <a:latin typeface="Oswald"/>
                <a:ea typeface="Oswald"/>
                <a:cs typeface="Oswald"/>
                <a:sym typeface="Oswald"/>
              </a:defRPr>
            </a:lvl4pPr>
            <a:lvl5pPr lvl="4" algn="r">
              <a:buNone/>
              <a:defRPr sz="1000">
                <a:solidFill>
                  <a:srgbClr val="FFFFFF"/>
                </a:solidFill>
                <a:latin typeface="Oswald"/>
                <a:ea typeface="Oswald"/>
                <a:cs typeface="Oswald"/>
                <a:sym typeface="Oswald"/>
              </a:defRPr>
            </a:lvl5pPr>
            <a:lvl6pPr lvl="5" algn="r">
              <a:buNone/>
              <a:defRPr sz="1000">
                <a:solidFill>
                  <a:srgbClr val="FFFFFF"/>
                </a:solidFill>
                <a:latin typeface="Oswald"/>
                <a:ea typeface="Oswald"/>
                <a:cs typeface="Oswald"/>
                <a:sym typeface="Oswald"/>
              </a:defRPr>
            </a:lvl6pPr>
            <a:lvl7pPr lvl="6" algn="r">
              <a:buNone/>
              <a:defRPr sz="1000">
                <a:solidFill>
                  <a:srgbClr val="FFFFFF"/>
                </a:solidFill>
                <a:latin typeface="Oswald"/>
                <a:ea typeface="Oswald"/>
                <a:cs typeface="Oswald"/>
                <a:sym typeface="Oswald"/>
              </a:defRPr>
            </a:lvl7pPr>
            <a:lvl8pPr lvl="7" algn="r">
              <a:buNone/>
              <a:defRPr sz="1000">
                <a:solidFill>
                  <a:srgbClr val="FFFFFF"/>
                </a:solidFill>
                <a:latin typeface="Oswald"/>
                <a:ea typeface="Oswald"/>
                <a:cs typeface="Oswald"/>
                <a:sym typeface="Oswald"/>
              </a:defRPr>
            </a:lvl8pPr>
            <a:lvl9pPr lvl="8" algn="r">
              <a:buNone/>
              <a:defRPr sz="1000">
                <a:solidFill>
                  <a:srgbClr val="FFFFFF"/>
                </a:solidFill>
                <a:latin typeface="Oswald"/>
                <a:ea typeface="Oswald"/>
                <a:cs typeface="Oswald"/>
                <a:sym typeface="Oswa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13"/>
          <p:cNvSpPr txBox="1">
            <a:spLocks noGrp="1"/>
          </p:cNvSpPr>
          <p:nvPr>
            <p:ph type="ctrTitle"/>
          </p:nvPr>
        </p:nvSpPr>
        <p:spPr>
          <a:xfrm>
            <a:off x="673395" y="2892056"/>
            <a:ext cx="7784880" cy="1631169"/>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TW" altLang="en-US" sz="4000" dirty="0"/>
              <a:t>人工智慧專題 </a:t>
            </a:r>
            <a:br>
              <a:rPr lang="en-US" altLang="zh-TW" sz="4000" dirty="0"/>
            </a:br>
            <a:r>
              <a:rPr lang="en-US" altLang="zh-TW" sz="4000" dirty="0" err="1"/>
              <a:t>BomberMan</a:t>
            </a:r>
            <a:r>
              <a:rPr lang="en-US" altLang="zh-TW" sz="4000" dirty="0"/>
              <a:t> Agent</a:t>
            </a:r>
            <a:endParaRPr sz="4000" dirty="0"/>
          </a:p>
        </p:txBody>
      </p:sp>
      <p:sp>
        <p:nvSpPr>
          <p:cNvPr id="3" name="Google Shape;464;p13">
            <a:extLst>
              <a:ext uri="{FF2B5EF4-FFF2-40B4-BE49-F238E27FC236}">
                <a16:creationId xmlns:a16="http://schemas.microsoft.com/office/drawing/2014/main" id="{BF0AEA14-8723-425B-9066-BAD0ECF0E0B5}"/>
              </a:ext>
            </a:extLst>
          </p:cNvPr>
          <p:cNvSpPr txBox="1">
            <a:spLocks/>
          </p:cNvSpPr>
          <p:nvPr/>
        </p:nvSpPr>
        <p:spPr>
          <a:xfrm>
            <a:off x="194930" y="3978770"/>
            <a:ext cx="2711303" cy="10889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1pPr>
            <a:lvl2pPr marR="0" lvl="1"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2pPr>
            <a:lvl3pPr marR="0" lvl="2"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3pPr>
            <a:lvl4pPr marR="0" lvl="3"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4pPr>
            <a:lvl5pPr marR="0" lvl="4"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5pPr>
            <a:lvl6pPr marR="0" lvl="5"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6pPr>
            <a:lvl7pPr marR="0" lvl="6"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7pPr>
            <a:lvl8pPr marR="0" lvl="7"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8pPr>
            <a:lvl9pPr marR="0" lvl="8" algn="r" rtl="0">
              <a:lnSpc>
                <a:spcPct val="100000"/>
              </a:lnSpc>
              <a:spcBef>
                <a:spcPts val="0"/>
              </a:spcBef>
              <a:spcAft>
                <a:spcPts val="0"/>
              </a:spcAft>
              <a:buClr>
                <a:srgbClr val="FFFFFF"/>
              </a:buClr>
              <a:buSzPts val="4800"/>
              <a:buFont typeface="Oswald"/>
              <a:buNone/>
              <a:defRPr sz="4800" b="1" i="0" u="none" strike="noStrike" cap="none">
                <a:solidFill>
                  <a:srgbClr val="FFFFFF"/>
                </a:solidFill>
                <a:latin typeface="Oswald"/>
                <a:ea typeface="Oswald"/>
                <a:cs typeface="Oswald"/>
                <a:sym typeface="Oswald"/>
              </a:defRPr>
            </a:lvl9pPr>
          </a:lstStyle>
          <a:p>
            <a:pPr algn="l"/>
            <a:r>
              <a:rPr lang="en-US" altLang="zh-TW" sz="1600" dirty="0">
                <a:latin typeface="微軟正黑體" panose="020B0604030504040204" pitchFamily="34" charset="-120"/>
                <a:ea typeface="微軟正黑體" panose="020B0604030504040204" pitchFamily="34" charset="-120"/>
              </a:rPr>
              <a:t>4108056018</a:t>
            </a:r>
            <a:r>
              <a:rPr lang="zh-TW" altLang="en-US" sz="1600" dirty="0">
                <a:latin typeface="微軟正黑體" panose="020B0604030504040204" pitchFamily="34" charset="-120"/>
                <a:ea typeface="微軟正黑體" panose="020B0604030504040204" pitchFamily="34" charset="-120"/>
              </a:rPr>
              <a:t> 資工四 王旻玄</a:t>
            </a:r>
            <a:endParaRPr lang="en-US" altLang="zh-TW" sz="1600" dirty="0">
              <a:latin typeface="微軟正黑體" panose="020B0604030504040204" pitchFamily="34" charset="-120"/>
              <a:ea typeface="微軟正黑體" panose="020B0604030504040204" pitchFamily="34" charset="-120"/>
            </a:endParaRPr>
          </a:p>
          <a:p>
            <a:pPr algn="l"/>
            <a:r>
              <a:rPr lang="en-US" altLang="zh-TW" sz="1600" dirty="0">
                <a:latin typeface="微軟正黑體" panose="020B0604030504040204" pitchFamily="34" charset="-120"/>
                <a:ea typeface="微軟正黑體" panose="020B0604030504040204" pitchFamily="34" charset="-120"/>
              </a:rPr>
              <a:t>4108056031</a:t>
            </a:r>
            <a:r>
              <a:rPr lang="zh-TW" altLang="en-US" sz="1600" dirty="0">
                <a:latin typeface="微軟正黑體" panose="020B0604030504040204" pitchFamily="34" charset="-120"/>
                <a:ea typeface="微軟正黑體" panose="020B0604030504040204" pitchFamily="34" charset="-120"/>
              </a:rPr>
              <a:t> 資工四 盧悅盛</a:t>
            </a:r>
            <a:endParaRPr lang="en-US" sz="1600" dirty="0">
              <a:latin typeface="微軟正黑體" panose="020B0604030504040204" pitchFamily="34" charset="-120"/>
              <a:ea typeface="微軟正黑體" panose="020B0604030504040204" pitchFamily="34" charset="-120"/>
            </a:endParaRPr>
          </a:p>
          <a:p>
            <a:pPr algn="l"/>
            <a:r>
              <a:rPr lang="en-US" altLang="zh-TW" sz="1600" dirty="0">
                <a:latin typeface="微軟正黑體" panose="020B0604030504040204" pitchFamily="34" charset="-120"/>
                <a:ea typeface="微軟正黑體" panose="020B0604030504040204" pitchFamily="34" charset="-120"/>
              </a:rPr>
              <a:t>4108056003 </a:t>
            </a:r>
            <a:r>
              <a:rPr lang="zh-TW" altLang="en-US" sz="1600" dirty="0">
                <a:latin typeface="微軟正黑體" panose="020B0604030504040204" pitchFamily="34" charset="-120"/>
                <a:ea typeface="微軟正黑體" panose="020B0604030504040204" pitchFamily="34" charset="-120"/>
              </a:rPr>
              <a:t>資工四 潘尚謙</a:t>
            </a:r>
            <a:endParaRPr lang="en-US" altLang="zh-TW" sz="1600" dirty="0">
              <a:latin typeface="微軟正黑體" panose="020B0604030504040204" pitchFamily="34" charset="-120"/>
              <a:ea typeface="微軟正黑體" panose="020B0604030504040204" pitchFamily="34" charset="-120"/>
            </a:endParaRPr>
          </a:p>
          <a:p>
            <a:pPr algn="l"/>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3E8654-3607-7DA1-DA79-6EFFD76506E6}"/>
              </a:ext>
            </a:extLst>
          </p:cNvPr>
          <p:cNvSpPr>
            <a:spLocks noGrp="1"/>
          </p:cNvSpPr>
          <p:nvPr>
            <p:ph type="title"/>
          </p:nvPr>
        </p:nvSpPr>
        <p:spPr/>
        <p:txBody>
          <a:bodyPr/>
          <a:lstStyle/>
          <a:p>
            <a:r>
              <a:rPr lang="en-US" altLang="zh-TW" sz="3200" dirty="0"/>
              <a:t>4</a:t>
            </a:r>
            <a:r>
              <a:rPr lang="zh-TW" altLang="en-US" sz="3200" dirty="0"/>
              <a:t> </a:t>
            </a:r>
            <a:r>
              <a:rPr lang="en-US" altLang="zh-TW" sz="3200" dirty="0"/>
              <a:t>learning algorithms</a:t>
            </a:r>
            <a:endParaRPr lang="zh-TW" altLang="en-US" sz="3200" dirty="0"/>
          </a:p>
        </p:txBody>
      </p:sp>
      <p:sp>
        <p:nvSpPr>
          <p:cNvPr id="3" name="文字版面配置區 2">
            <a:extLst>
              <a:ext uri="{FF2B5EF4-FFF2-40B4-BE49-F238E27FC236}">
                <a16:creationId xmlns:a16="http://schemas.microsoft.com/office/drawing/2014/main" id="{E92EC419-AAFF-477F-0556-DF64979B02EF}"/>
              </a:ext>
            </a:extLst>
          </p:cNvPr>
          <p:cNvSpPr>
            <a:spLocks noGrp="1"/>
          </p:cNvSpPr>
          <p:nvPr>
            <p:ph type="body" idx="1"/>
          </p:nvPr>
        </p:nvSpPr>
        <p:spPr>
          <a:xfrm>
            <a:off x="1678620" y="1718594"/>
            <a:ext cx="1972150" cy="1922100"/>
          </a:xfrm>
        </p:spPr>
        <p:txBody>
          <a:bodyPr/>
          <a:lstStyle/>
          <a:p>
            <a:r>
              <a:rPr lang="en-US" altLang="zh-TW" dirty="0"/>
              <a:t>PPO + MLP</a:t>
            </a:r>
          </a:p>
          <a:p>
            <a:r>
              <a:rPr lang="en-US" altLang="zh-TW" dirty="0"/>
              <a:t>PPO + LSTM</a:t>
            </a:r>
          </a:p>
          <a:p>
            <a:r>
              <a:rPr lang="en-US" altLang="zh-TW" dirty="0"/>
              <a:t>BC</a:t>
            </a:r>
          </a:p>
          <a:p>
            <a:r>
              <a:rPr lang="en-US" altLang="zh-TW" dirty="0"/>
              <a:t>BC + PPO</a:t>
            </a:r>
            <a:endParaRPr lang="zh-TW" altLang="en-US" dirty="0"/>
          </a:p>
        </p:txBody>
      </p:sp>
      <p:sp>
        <p:nvSpPr>
          <p:cNvPr id="4" name="文字版面配置區 2">
            <a:extLst>
              <a:ext uri="{FF2B5EF4-FFF2-40B4-BE49-F238E27FC236}">
                <a16:creationId xmlns:a16="http://schemas.microsoft.com/office/drawing/2014/main" id="{0F40A11F-D356-0747-E8C7-93A7E9F1D28C}"/>
              </a:ext>
            </a:extLst>
          </p:cNvPr>
          <p:cNvSpPr txBox="1">
            <a:spLocks/>
          </p:cNvSpPr>
          <p:nvPr/>
        </p:nvSpPr>
        <p:spPr>
          <a:xfrm>
            <a:off x="3867975" y="1718594"/>
            <a:ext cx="4176375" cy="192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101600" indent="0">
              <a:buNone/>
            </a:pPr>
            <a:r>
              <a:rPr lang="en-US" altLang="zh-TW" dirty="0"/>
              <a:t>PPO = Proximal Policy Optimization</a:t>
            </a:r>
          </a:p>
          <a:p>
            <a:pPr marL="101600" indent="0">
              <a:buNone/>
            </a:pPr>
            <a:r>
              <a:rPr lang="en-US" altLang="zh-TW" dirty="0"/>
              <a:t>MLP = Multilayer Perceptron</a:t>
            </a:r>
          </a:p>
          <a:p>
            <a:pPr marL="101600" indent="0">
              <a:buNone/>
            </a:pPr>
            <a:r>
              <a:rPr lang="en-US" altLang="zh-TW" dirty="0"/>
              <a:t>LSTM = Long Short-term Memory</a:t>
            </a:r>
          </a:p>
          <a:p>
            <a:pPr marL="101600" indent="0">
              <a:buNone/>
            </a:pPr>
            <a:r>
              <a:rPr lang="en-US" altLang="zh-TW" dirty="0"/>
              <a:t>BC = Behavior Cloning</a:t>
            </a:r>
          </a:p>
        </p:txBody>
      </p:sp>
    </p:spTree>
    <p:extLst>
      <p:ext uri="{BB962C8B-B14F-4D97-AF65-F5344CB8AC3E}">
        <p14:creationId xmlns:p14="http://schemas.microsoft.com/office/powerpoint/2010/main" val="1749134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529F66-AC38-D2DD-F58A-01B7D046B2AB}"/>
              </a:ext>
            </a:extLst>
          </p:cNvPr>
          <p:cNvSpPr>
            <a:spLocks noGrp="1"/>
          </p:cNvSpPr>
          <p:nvPr>
            <p:ph type="title"/>
          </p:nvPr>
        </p:nvSpPr>
        <p:spPr/>
        <p:txBody>
          <a:bodyPr/>
          <a:lstStyle/>
          <a:p>
            <a:r>
              <a:rPr lang="en-US" altLang="zh-TW" sz="3200" dirty="0"/>
              <a:t>Experimental Results</a:t>
            </a:r>
            <a:endParaRPr lang="zh-TW" altLang="en-US" sz="3200" dirty="0"/>
          </a:p>
        </p:txBody>
      </p:sp>
      <p:sp>
        <p:nvSpPr>
          <p:cNvPr id="3" name="文字版面配置區 2">
            <a:extLst>
              <a:ext uri="{FF2B5EF4-FFF2-40B4-BE49-F238E27FC236}">
                <a16:creationId xmlns:a16="http://schemas.microsoft.com/office/drawing/2014/main" id="{D1B5C6FB-9E67-F319-0AB6-19A7CAE8C1A7}"/>
              </a:ext>
            </a:extLst>
          </p:cNvPr>
          <p:cNvSpPr>
            <a:spLocks noGrp="1"/>
          </p:cNvSpPr>
          <p:nvPr>
            <p:ph type="body" idx="1"/>
          </p:nvPr>
        </p:nvSpPr>
        <p:spPr>
          <a:xfrm>
            <a:off x="1075850" y="1450966"/>
            <a:ext cx="6996600" cy="2883142"/>
          </a:xfrm>
        </p:spPr>
        <p:txBody>
          <a:bodyPr/>
          <a:lstStyle/>
          <a:p>
            <a:r>
              <a:rPr lang="en-US" altLang="zh-TW" dirty="0"/>
              <a:t>PPO + 5 state representation =&gt; Hybrid (</a:t>
            </a:r>
            <a:r>
              <a:rPr lang="zh-TW" altLang="en-US" dirty="0"/>
              <a:t>下面都是</a:t>
            </a:r>
            <a:r>
              <a:rPr lang="en-US" altLang="zh-TW" dirty="0"/>
              <a:t>Hybrid)</a:t>
            </a:r>
          </a:p>
          <a:p>
            <a:r>
              <a:rPr lang="en-US" altLang="zh-TW" dirty="0"/>
              <a:t>MLP/LSTM</a:t>
            </a:r>
            <a:r>
              <a:rPr lang="zh-TW" altLang="en-US" dirty="0"/>
              <a:t> </a:t>
            </a:r>
            <a:r>
              <a:rPr lang="en-US" altLang="zh-TW" dirty="0"/>
              <a:t>+</a:t>
            </a:r>
            <a:r>
              <a:rPr lang="zh-TW" altLang="en-US" dirty="0"/>
              <a:t> </a:t>
            </a:r>
            <a:r>
              <a:rPr lang="en-US" altLang="zh-TW" dirty="0"/>
              <a:t>PPO =&gt; LSTM</a:t>
            </a:r>
          </a:p>
          <a:p>
            <a:r>
              <a:rPr lang="en-US" altLang="zh-TW" dirty="0"/>
              <a:t>BC (expert vs LSTM) vs LSTM =&gt; only BC is bad</a:t>
            </a:r>
          </a:p>
          <a:p>
            <a:r>
              <a:rPr lang="en-US" altLang="zh-TW" dirty="0"/>
              <a:t>BC + PPO_only1 (vs LSTM) vs LSTM =&gt; good (91.3%)</a:t>
            </a:r>
          </a:p>
          <a:p>
            <a:r>
              <a:rPr lang="en-US" altLang="zh-TW" dirty="0"/>
              <a:t>BC + </a:t>
            </a:r>
            <a:r>
              <a:rPr lang="en-US" altLang="zh-TW" dirty="0" err="1"/>
              <a:t>PPO_all</a:t>
            </a:r>
            <a:r>
              <a:rPr lang="en-US" altLang="zh-TW" dirty="0"/>
              <a:t> (vs BC + PPO) vs LSTM =&gt; good (56.69%)</a:t>
            </a:r>
          </a:p>
          <a:p>
            <a:r>
              <a:rPr lang="en-US" altLang="zh-TW" dirty="0"/>
              <a:t>BC + </a:t>
            </a:r>
            <a:r>
              <a:rPr lang="en-US" altLang="zh-TW" dirty="0" err="1"/>
              <a:t>PPO_all</a:t>
            </a:r>
            <a:r>
              <a:rPr lang="en-US" altLang="zh-TW" dirty="0"/>
              <a:t> vs BC + PPO_only1 =&gt; BC + </a:t>
            </a:r>
            <a:r>
              <a:rPr lang="en-US" altLang="zh-TW" dirty="0" err="1"/>
              <a:t>PPO_all</a:t>
            </a:r>
            <a:r>
              <a:rPr lang="en-US" altLang="zh-TW" dirty="0"/>
              <a:t> is better</a:t>
            </a:r>
            <a:endParaRPr lang="zh-TW" altLang="en-US" dirty="0"/>
          </a:p>
        </p:txBody>
      </p:sp>
    </p:spTree>
    <p:extLst>
      <p:ext uri="{BB962C8B-B14F-4D97-AF65-F5344CB8AC3E}">
        <p14:creationId xmlns:p14="http://schemas.microsoft.com/office/powerpoint/2010/main" val="478964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t>Conclusion</a:t>
            </a:r>
            <a:endParaRPr lang="zh-TW" altLang="en-US" sz="3200" dirty="0"/>
          </a:p>
        </p:txBody>
      </p:sp>
      <p:sp>
        <p:nvSpPr>
          <p:cNvPr id="3" name="文字版面配置區 2">
            <a:extLst>
              <a:ext uri="{FF2B5EF4-FFF2-40B4-BE49-F238E27FC236}">
                <a16:creationId xmlns:a16="http://schemas.microsoft.com/office/drawing/2014/main" id="{54B59D62-5883-9C1A-B608-DBB6C7CA5AC0}"/>
              </a:ext>
            </a:extLst>
          </p:cNvPr>
          <p:cNvSpPr>
            <a:spLocks noGrp="1"/>
          </p:cNvSpPr>
          <p:nvPr>
            <p:ph type="body" idx="1"/>
          </p:nvPr>
        </p:nvSpPr>
        <p:spPr>
          <a:xfrm>
            <a:off x="1073700" y="1540175"/>
            <a:ext cx="6996600" cy="1922100"/>
          </a:xfrm>
        </p:spPr>
        <p:txBody>
          <a:bodyPr/>
          <a:lstStyle/>
          <a:p>
            <a:r>
              <a:rPr lang="en-US" altLang="zh-TW" dirty="0"/>
              <a:t>LSTM + PPO produces smarter agents</a:t>
            </a:r>
          </a:p>
          <a:p>
            <a:endParaRPr lang="en-US" altLang="zh-TW" dirty="0"/>
          </a:p>
          <a:p>
            <a:r>
              <a:rPr lang="en-US" altLang="zh-TW" dirty="0"/>
              <a:t>Training beforehand with the BC algorithm can influence subsequent training with PPO</a:t>
            </a:r>
            <a:endParaRPr lang="zh-TW" altLang="en-US" dirty="0"/>
          </a:p>
        </p:txBody>
      </p:sp>
    </p:spTree>
    <p:extLst>
      <p:ext uri="{BB962C8B-B14F-4D97-AF65-F5344CB8AC3E}">
        <p14:creationId xmlns:p14="http://schemas.microsoft.com/office/powerpoint/2010/main" val="1034484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pPr algn="ctr"/>
            <a:r>
              <a:rPr lang="zh-TW" altLang="en-US" sz="4000" dirty="0">
                <a:latin typeface="微軟正黑體" panose="020B0604030504040204" pitchFamily="34" charset="-120"/>
                <a:ea typeface="微軟正黑體" panose="020B0604030504040204" pitchFamily="34" charset="-120"/>
              </a:rPr>
              <a:t>文獻簡介</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1075850" y="1349926"/>
            <a:ext cx="6996600" cy="2548605"/>
          </a:xfrm>
        </p:spPr>
        <p:txBody>
          <a:bodyPr/>
          <a:lstStyle/>
          <a:p>
            <a:r>
              <a:rPr lang="en-US" altLang="zh-TW" dirty="0"/>
              <a:t>Rules</a:t>
            </a:r>
          </a:p>
          <a:p>
            <a:r>
              <a:rPr lang="en-US" altLang="zh-TW" dirty="0"/>
              <a:t>State Evaluation</a:t>
            </a:r>
          </a:p>
          <a:p>
            <a:r>
              <a:rPr lang="en-US" altLang="zh-TW" dirty="0"/>
              <a:t>Monte Carlo Tree Search</a:t>
            </a:r>
          </a:p>
          <a:p>
            <a:r>
              <a:rPr lang="en-US" altLang="zh-TW" dirty="0"/>
              <a:t>Beam Search</a:t>
            </a:r>
            <a:endParaRPr lang="zh-TW" altLang="en-US" dirty="0"/>
          </a:p>
        </p:txBody>
      </p:sp>
      <p:sp>
        <p:nvSpPr>
          <p:cNvPr id="4" name="矩形 3">
            <a:extLst>
              <a:ext uri="{FF2B5EF4-FFF2-40B4-BE49-F238E27FC236}">
                <a16:creationId xmlns:a16="http://schemas.microsoft.com/office/drawing/2014/main" id="{ACAFB474-58C8-4273-948C-BF8E7FBF03CD}"/>
              </a:ext>
            </a:extLst>
          </p:cNvPr>
          <p:cNvSpPr/>
          <p:nvPr/>
        </p:nvSpPr>
        <p:spPr>
          <a:xfrm>
            <a:off x="676939" y="3531966"/>
            <a:ext cx="7914167" cy="523220"/>
          </a:xfrm>
          <a:prstGeom prst="rect">
            <a:avLst/>
          </a:prstGeom>
        </p:spPr>
        <p:txBody>
          <a:bodyPr wrap="square">
            <a:spAutoFit/>
          </a:bodyPr>
          <a:lstStyle/>
          <a:p>
            <a:r>
              <a:rPr lang="en-US" altLang="zh-TW" dirty="0">
                <a:solidFill>
                  <a:srgbClr val="050505"/>
                </a:solidFill>
                <a:latin typeface="Segoe UI Historic" panose="020B0502040204020203" pitchFamily="34" charset="0"/>
              </a:rPr>
              <a:t>Kowalczyk, D., Kowalski, J., </a:t>
            </a:r>
            <a:r>
              <a:rPr lang="en-US" altLang="zh-TW" dirty="0" err="1">
                <a:solidFill>
                  <a:srgbClr val="050505"/>
                </a:solidFill>
                <a:latin typeface="Segoe UI Historic" panose="020B0502040204020203" pitchFamily="34" charset="0"/>
              </a:rPr>
              <a:t>Obrzut</a:t>
            </a:r>
            <a:r>
              <a:rPr lang="en-US" altLang="zh-TW" dirty="0">
                <a:solidFill>
                  <a:srgbClr val="050505"/>
                </a:solidFill>
                <a:latin typeface="Segoe UI Historic" panose="020B0502040204020203" pitchFamily="34" charset="0"/>
              </a:rPr>
              <a:t>, H., Maras, M., </a:t>
            </a:r>
            <a:r>
              <a:rPr lang="en-US" altLang="zh-TW" dirty="0" err="1">
                <a:solidFill>
                  <a:srgbClr val="050505"/>
                </a:solidFill>
                <a:latin typeface="Segoe UI Historic" panose="020B0502040204020203" pitchFamily="34" charset="0"/>
              </a:rPr>
              <a:t>Kosakowski</a:t>
            </a:r>
            <a:r>
              <a:rPr lang="en-US" altLang="zh-TW" dirty="0">
                <a:solidFill>
                  <a:srgbClr val="050505"/>
                </a:solidFill>
                <a:latin typeface="Segoe UI Historic" panose="020B0502040204020203" pitchFamily="34" charset="0"/>
              </a:rPr>
              <a:t>, S., &amp; </a:t>
            </a:r>
            <a:r>
              <a:rPr lang="en-US" altLang="zh-TW" dirty="0" err="1">
                <a:solidFill>
                  <a:srgbClr val="050505"/>
                </a:solidFill>
                <a:latin typeface="Segoe UI Historic" panose="020B0502040204020203" pitchFamily="34" charset="0"/>
              </a:rPr>
              <a:t>Miernik</a:t>
            </a:r>
            <a:r>
              <a:rPr lang="en-US" altLang="zh-TW" dirty="0">
                <a:solidFill>
                  <a:srgbClr val="050505"/>
                </a:solidFill>
                <a:latin typeface="Segoe UI Historic" panose="020B0502040204020203" pitchFamily="34" charset="0"/>
              </a:rPr>
              <a:t>, R. (2022). Developing a Successful </a:t>
            </a:r>
            <a:r>
              <a:rPr lang="en-US" altLang="zh-TW" dirty="0" err="1">
                <a:solidFill>
                  <a:srgbClr val="050505"/>
                </a:solidFill>
                <a:latin typeface="Segoe UI Historic" panose="020B0502040204020203" pitchFamily="34" charset="0"/>
              </a:rPr>
              <a:t>Bomberman</a:t>
            </a:r>
            <a:r>
              <a:rPr lang="en-US" altLang="zh-TW" dirty="0">
                <a:solidFill>
                  <a:srgbClr val="050505"/>
                </a:solidFill>
                <a:latin typeface="Segoe UI Historic" panose="020B0502040204020203" pitchFamily="34" charset="0"/>
              </a:rPr>
              <a:t> Agent. </a:t>
            </a:r>
            <a:r>
              <a:rPr lang="en-US" altLang="zh-TW" dirty="0" err="1">
                <a:solidFill>
                  <a:srgbClr val="050505"/>
                </a:solidFill>
                <a:latin typeface="Segoe UI Historic" panose="020B0502040204020203" pitchFamily="34" charset="0"/>
              </a:rPr>
              <a:t>arXiv</a:t>
            </a:r>
            <a:r>
              <a:rPr lang="en-US" altLang="zh-TW" dirty="0">
                <a:solidFill>
                  <a:srgbClr val="050505"/>
                </a:solidFill>
                <a:latin typeface="Segoe UI Historic" panose="020B0502040204020203" pitchFamily="34" charset="0"/>
              </a:rPr>
              <a:t> preprint arXiv:2203.09608.</a:t>
            </a:r>
            <a:endParaRPr lang="zh-TW" altLang="en-US" dirty="0"/>
          </a:p>
        </p:txBody>
      </p:sp>
    </p:spTree>
    <p:extLst>
      <p:ext uri="{BB962C8B-B14F-4D97-AF65-F5344CB8AC3E}">
        <p14:creationId xmlns:p14="http://schemas.microsoft.com/office/powerpoint/2010/main" val="273797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135CC-42DD-A453-3FCE-9CB767BCEB15}"/>
              </a:ext>
            </a:extLst>
          </p:cNvPr>
          <p:cNvSpPr>
            <a:spLocks noGrp="1"/>
          </p:cNvSpPr>
          <p:nvPr>
            <p:ph type="title"/>
          </p:nvPr>
        </p:nvSpPr>
        <p:spPr/>
        <p:txBody>
          <a:bodyPr/>
          <a:lstStyle/>
          <a:p>
            <a:pPr algn="ctr"/>
            <a:r>
              <a:rPr lang="en-US" altLang="zh-TW" sz="4000" dirty="0"/>
              <a:t>Rules</a:t>
            </a:r>
            <a:endParaRPr lang="zh-TW" altLang="en-US" sz="4000" dirty="0"/>
          </a:p>
        </p:txBody>
      </p:sp>
      <p:sp>
        <p:nvSpPr>
          <p:cNvPr id="3" name="Text Placeholder 2">
            <a:extLst>
              <a:ext uri="{FF2B5EF4-FFF2-40B4-BE49-F238E27FC236}">
                <a16:creationId xmlns:a16="http://schemas.microsoft.com/office/drawing/2014/main" id="{26B8E4FC-6505-9269-6F89-4757C9FDEBE5}"/>
              </a:ext>
            </a:extLst>
          </p:cNvPr>
          <p:cNvSpPr>
            <a:spLocks noGrp="1"/>
          </p:cNvSpPr>
          <p:nvPr>
            <p:ph type="body" idx="1"/>
          </p:nvPr>
        </p:nvSpPr>
        <p:spPr/>
        <p:txBody>
          <a:bodyPr/>
          <a:lstStyle/>
          <a:p>
            <a:r>
              <a:rPr lang="zh-TW" altLang="en-US" dirty="0"/>
              <a:t>炸彈攻擊範圍固定</a:t>
            </a:r>
            <a:endParaRPr lang="en-US" altLang="zh-TW" dirty="0"/>
          </a:p>
          <a:p>
            <a:r>
              <a:rPr lang="zh-TW" altLang="en-US" dirty="0"/>
              <a:t>箱子可以被破壞而牆不行</a:t>
            </a:r>
            <a:endParaRPr lang="en-US" altLang="zh-TW" dirty="0"/>
          </a:p>
          <a:p>
            <a:r>
              <a:rPr lang="zh-TW" altLang="en-US" dirty="0"/>
              <a:t>有限制回合時間</a:t>
            </a:r>
            <a:endParaRPr lang="en-US" altLang="zh-TW" dirty="0"/>
          </a:p>
          <a:p>
            <a:r>
              <a:rPr lang="zh-TW" altLang="en-US" dirty="0"/>
              <a:t>贏的條件</a:t>
            </a:r>
            <a:endParaRPr lang="en-US" altLang="zh-TW" dirty="0"/>
          </a:p>
          <a:p>
            <a:pPr marL="944549" lvl="1" indent="-385763">
              <a:buFont typeface="+mj-lt"/>
              <a:buAutoNum type="arabicPeriod"/>
            </a:pPr>
            <a:r>
              <a:rPr lang="zh-TW" altLang="en-US" dirty="0"/>
              <a:t>敵人死亡</a:t>
            </a:r>
            <a:endParaRPr lang="en-US" altLang="zh-TW" dirty="0"/>
          </a:p>
          <a:p>
            <a:pPr marL="944549" lvl="1" indent="-385763">
              <a:buFont typeface="+mj-lt"/>
              <a:buAutoNum type="arabicPeriod"/>
            </a:pPr>
            <a:r>
              <a:rPr lang="zh-TW" altLang="en-US" dirty="0"/>
              <a:t>遊戲時間結束時，吃到的寶物和破壞箱子多者獲勝</a:t>
            </a:r>
          </a:p>
        </p:txBody>
      </p:sp>
    </p:spTree>
    <p:extLst>
      <p:ext uri="{BB962C8B-B14F-4D97-AF65-F5344CB8AC3E}">
        <p14:creationId xmlns:p14="http://schemas.microsoft.com/office/powerpoint/2010/main" val="917044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D1D8E-B55D-8244-7546-E646670B4C87}"/>
              </a:ext>
            </a:extLst>
          </p:cNvPr>
          <p:cNvSpPr>
            <a:spLocks noGrp="1"/>
          </p:cNvSpPr>
          <p:nvPr>
            <p:ph type="title"/>
          </p:nvPr>
        </p:nvSpPr>
        <p:spPr/>
        <p:txBody>
          <a:bodyPr/>
          <a:lstStyle/>
          <a:p>
            <a:pPr algn="ctr"/>
            <a:r>
              <a:rPr lang="en-US" altLang="zh-TW" sz="4000" dirty="0"/>
              <a:t>State Evaluation</a:t>
            </a:r>
            <a:endParaRPr lang="zh-TW" altLang="en-US" sz="4000" dirty="0"/>
          </a:p>
        </p:txBody>
      </p:sp>
      <p:sp>
        <p:nvSpPr>
          <p:cNvPr id="3" name="Text Placeholder 2">
            <a:extLst>
              <a:ext uri="{FF2B5EF4-FFF2-40B4-BE49-F238E27FC236}">
                <a16:creationId xmlns:a16="http://schemas.microsoft.com/office/drawing/2014/main" id="{54D585E5-1EF6-FD1F-6F25-61B85BDB83C4}"/>
              </a:ext>
            </a:extLst>
          </p:cNvPr>
          <p:cNvSpPr>
            <a:spLocks noGrp="1"/>
          </p:cNvSpPr>
          <p:nvPr>
            <p:ph type="body" idx="1"/>
          </p:nvPr>
        </p:nvSpPr>
        <p:spPr/>
        <p:txBody>
          <a:bodyPr/>
          <a:lstStyle/>
          <a:p>
            <a:r>
              <a:rPr lang="en-US" altLang="zh-TW" dirty="0"/>
              <a:t>1 point for each destroyed box</a:t>
            </a:r>
          </a:p>
          <a:p>
            <a:r>
              <a:rPr lang="en-US" altLang="zh-TW" dirty="0"/>
              <a:t>-1000 points if the player is dead</a:t>
            </a:r>
          </a:p>
          <a:p>
            <a:r>
              <a:rPr lang="en-US" altLang="zh-TW" dirty="0"/>
              <a:t>0.05</a:t>
            </a:r>
            <a:r>
              <a:rPr lang="en-US" altLang="zh-TW" i="1" dirty="0"/>
              <a:t>*</a:t>
            </a:r>
            <a:r>
              <a:rPr lang="en-US" altLang="zh-TW" i="1" dirty="0" err="1"/>
              <a:t>distance_to_other_players</a:t>
            </a:r>
            <a:endParaRPr lang="en-US" altLang="zh-TW" i="1" dirty="0"/>
          </a:p>
          <a:p>
            <a:r>
              <a:rPr lang="en-US" altLang="zh-TW" dirty="0"/>
              <a:t>If more than 20 boxes remaining: 0.04*</a:t>
            </a:r>
            <a:r>
              <a:rPr lang="en-US" altLang="zh-TW" dirty="0" err="1"/>
              <a:t>distance_to_center</a:t>
            </a:r>
            <a:endParaRPr lang="en-US" altLang="zh-TW" dirty="0"/>
          </a:p>
          <a:p>
            <a:pPr marL="101598" indent="0">
              <a:buNone/>
            </a:pPr>
            <a:r>
              <a:rPr lang="en-US" altLang="zh-TW" dirty="0"/>
              <a:t>      otherwise: -0.1*</a:t>
            </a:r>
            <a:r>
              <a:rPr lang="en-US" altLang="zh-TW" dirty="0" err="1"/>
              <a:t>average_distance_to_boxes</a:t>
            </a:r>
            <a:endParaRPr lang="en-US" altLang="zh-TW" dirty="0"/>
          </a:p>
        </p:txBody>
      </p:sp>
    </p:spTree>
    <p:extLst>
      <p:ext uri="{BB962C8B-B14F-4D97-AF65-F5344CB8AC3E}">
        <p14:creationId xmlns:p14="http://schemas.microsoft.com/office/powerpoint/2010/main" val="2975418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F876C-185F-0653-1826-77F75B0F881C}"/>
              </a:ext>
            </a:extLst>
          </p:cNvPr>
          <p:cNvSpPr>
            <a:spLocks noGrp="1"/>
          </p:cNvSpPr>
          <p:nvPr>
            <p:ph type="title"/>
          </p:nvPr>
        </p:nvSpPr>
        <p:spPr/>
        <p:txBody>
          <a:bodyPr/>
          <a:lstStyle/>
          <a:p>
            <a:pPr algn="ctr"/>
            <a:r>
              <a:rPr lang="en-US" altLang="zh-TW" sz="4000" dirty="0"/>
              <a:t>Monte Carlo Tree Search</a:t>
            </a:r>
            <a:endParaRPr lang="zh-TW" altLang="en-US" sz="4000" dirty="0"/>
          </a:p>
        </p:txBody>
      </p:sp>
      <p:sp>
        <p:nvSpPr>
          <p:cNvPr id="3" name="Text Placeholder 2">
            <a:extLst>
              <a:ext uri="{FF2B5EF4-FFF2-40B4-BE49-F238E27FC236}">
                <a16:creationId xmlns:a16="http://schemas.microsoft.com/office/drawing/2014/main" id="{FCF95055-EA7A-292D-6546-6122CD5ED72B}"/>
              </a:ext>
            </a:extLst>
          </p:cNvPr>
          <p:cNvSpPr>
            <a:spLocks noGrp="1"/>
          </p:cNvSpPr>
          <p:nvPr>
            <p:ph type="body" idx="1"/>
          </p:nvPr>
        </p:nvSpPr>
        <p:spPr/>
        <p:txBody>
          <a:bodyPr/>
          <a:lstStyle/>
          <a:p>
            <a:r>
              <a:rPr lang="en-US" altLang="zh-TW" dirty="0"/>
              <a:t>Agent’s death penalty cannot be too high</a:t>
            </a:r>
          </a:p>
          <a:p>
            <a:pPr lvl="1"/>
            <a:r>
              <a:rPr lang="en-US" altLang="zh-TW" dirty="0"/>
              <a:t>Because agent will be highly </a:t>
            </a:r>
            <a:r>
              <a:rPr lang="en-US" altLang="zh-TW" dirty="0" err="1"/>
              <a:t>disacourage</a:t>
            </a:r>
            <a:r>
              <a:rPr lang="en-US" altLang="zh-TW" dirty="0"/>
              <a:t> to plant any bomb</a:t>
            </a:r>
          </a:p>
          <a:p>
            <a:r>
              <a:rPr lang="en-US" altLang="zh-TW" sz="1800" dirty="0"/>
              <a:t>Apply exponential decay to points achieved from destroy boxes</a:t>
            </a:r>
          </a:p>
          <a:p>
            <a:pPr lvl="1"/>
            <a:r>
              <a:rPr lang="en-US" altLang="zh-TW" sz="1500" dirty="0"/>
              <a:t>In order to encourage agent to destroy boxes as soon as possible</a:t>
            </a:r>
          </a:p>
          <a:p>
            <a:r>
              <a:rPr lang="en-US" altLang="zh-TW" sz="1800" dirty="0"/>
              <a:t>Reward agent for being close to the </a:t>
            </a:r>
            <a:r>
              <a:rPr lang="en-US" altLang="zh-TW" sz="1800" dirty="0" err="1"/>
              <a:t>remaing</a:t>
            </a:r>
            <a:r>
              <a:rPr lang="en-US" altLang="zh-TW" sz="1800" dirty="0"/>
              <a:t> boxes</a:t>
            </a:r>
            <a:endParaRPr lang="en-US" altLang="zh-TW" sz="1500" dirty="0"/>
          </a:p>
          <a:p>
            <a:pPr lvl="1"/>
            <a:r>
              <a:rPr lang="en-US" altLang="zh-TW" sz="1500" dirty="0"/>
              <a:t>Because the depth of simulation is small, the agent may have a hard time finding sequency of actions to destroy boxes that are far away</a:t>
            </a:r>
          </a:p>
        </p:txBody>
      </p:sp>
    </p:spTree>
    <p:extLst>
      <p:ext uri="{BB962C8B-B14F-4D97-AF65-F5344CB8AC3E}">
        <p14:creationId xmlns:p14="http://schemas.microsoft.com/office/powerpoint/2010/main" val="1980803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99059-3077-93FD-E75F-C843526384CA}"/>
              </a:ext>
            </a:extLst>
          </p:cNvPr>
          <p:cNvSpPr>
            <a:spLocks noGrp="1"/>
          </p:cNvSpPr>
          <p:nvPr>
            <p:ph type="title"/>
          </p:nvPr>
        </p:nvSpPr>
        <p:spPr/>
        <p:txBody>
          <a:bodyPr/>
          <a:lstStyle/>
          <a:p>
            <a:pPr algn="ctr"/>
            <a:r>
              <a:rPr lang="en-US" altLang="zh-TW" sz="4000" dirty="0"/>
              <a:t>Beam Search</a:t>
            </a:r>
            <a:endParaRPr lang="zh-TW" altLang="en-US" sz="4000" dirty="0"/>
          </a:p>
        </p:txBody>
      </p:sp>
      <p:sp>
        <p:nvSpPr>
          <p:cNvPr id="3" name="Text Placeholder 2">
            <a:extLst>
              <a:ext uri="{FF2B5EF4-FFF2-40B4-BE49-F238E27FC236}">
                <a16:creationId xmlns:a16="http://schemas.microsoft.com/office/drawing/2014/main" id="{3F6276D9-39B6-4345-5E78-4866BEBF9D94}"/>
              </a:ext>
            </a:extLst>
          </p:cNvPr>
          <p:cNvSpPr>
            <a:spLocks noGrp="1"/>
          </p:cNvSpPr>
          <p:nvPr>
            <p:ph type="body" idx="1"/>
          </p:nvPr>
        </p:nvSpPr>
        <p:spPr/>
        <p:txBody>
          <a:bodyPr/>
          <a:lstStyle/>
          <a:p>
            <a:endParaRPr lang="en-US" altLang="zh-TW" dirty="0"/>
          </a:p>
          <a:p>
            <a:r>
              <a:rPr lang="en-US" altLang="zh-TW" dirty="0"/>
              <a:t>Local beams: group states that are </a:t>
            </a:r>
            <a:r>
              <a:rPr lang="en-US" altLang="zh-TW"/>
              <a:t>more promising</a:t>
            </a:r>
            <a:endParaRPr lang="en-US" altLang="zh-TW" dirty="0"/>
          </a:p>
          <a:p>
            <a:r>
              <a:rPr lang="en-US" altLang="zh-TW" dirty="0"/>
              <a:t>Opponent Prediction: apply the search for our agent with</a:t>
            </a:r>
          </a:p>
          <a:p>
            <a:pPr marL="101598" indent="0">
              <a:buNone/>
            </a:pPr>
            <a:r>
              <a:rPr lang="zh-TW" altLang="en-US" dirty="0"/>
              <a:t>      </a:t>
            </a:r>
            <a:r>
              <a:rPr lang="en-US" altLang="zh-TW" dirty="0"/>
              <a:t>the enemies</a:t>
            </a:r>
            <a:endParaRPr lang="zh-TW" altLang="en-US" dirty="0"/>
          </a:p>
        </p:txBody>
      </p:sp>
    </p:spTree>
    <p:extLst>
      <p:ext uri="{BB962C8B-B14F-4D97-AF65-F5344CB8AC3E}">
        <p14:creationId xmlns:p14="http://schemas.microsoft.com/office/powerpoint/2010/main" val="3468877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E971-A44D-703C-4C24-7F70DBE35401}"/>
              </a:ext>
            </a:extLst>
          </p:cNvPr>
          <p:cNvSpPr>
            <a:spLocks noGrp="1"/>
          </p:cNvSpPr>
          <p:nvPr>
            <p:ph type="title"/>
          </p:nvPr>
        </p:nvSpPr>
        <p:spPr/>
        <p:txBody>
          <a:bodyPr/>
          <a:lstStyle/>
          <a:p>
            <a:pPr algn="ctr"/>
            <a:r>
              <a:rPr lang="en-US" altLang="zh-TW" sz="4000" dirty="0"/>
              <a:t>Beam Search</a:t>
            </a:r>
            <a:endParaRPr lang="zh-TW" altLang="en-US" sz="4000" dirty="0"/>
          </a:p>
        </p:txBody>
      </p:sp>
      <p:sp>
        <p:nvSpPr>
          <p:cNvPr id="3" name="Text Placeholder 2">
            <a:extLst>
              <a:ext uri="{FF2B5EF4-FFF2-40B4-BE49-F238E27FC236}">
                <a16:creationId xmlns:a16="http://schemas.microsoft.com/office/drawing/2014/main" id="{49C72CB3-402A-DF3C-42DB-65F6B08656E9}"/>
              </a:ext>
            </a:extLst>
          </p:cNvPr>
          <p:cNvSpPr>
            <a:spLocks noGrp="1"/>
          </p:cNvSpPr>
          <p:nvPr>
            <p:ph type="body" idx="1"/>
          </p:nvPr>
        </p:nvSpPr>
        <p:spPr/>
        <p:txBody>
          <a:bodyPr/>
          <a:lstStyle/>
          <a:p>
            <a:pPr algn="just"/>
            <a:r>
              <a:rPr lang="en-US" altLang="zh-TW" dirty="0"/>
              <a:t>First move pruning: prune all actions which are not survivable, but on some occasions it may beneficial for the agent to kill both the enemy and itself when the agent destroyed more boxes than opponent</a:t>
            </a:r>
          </a:p>
          <a:p>
            <a:endParaRPr lang="zh-TW" altLang="en-US" dirty="0"/>
          </a:p>
        </p:txBody>
      </p:sp>
    </p:spTree>
    <p:extLst>
      <p:ext uri="{BB962C8B-B14F-4D97-AF65-F5344CB8AC3E}">
        <p14:creationId xmlns:p14="http://schemas.microsoft.com/office/powerpoint/2010/main" val="340879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265463"/>
            <a:ext cx="5214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a:t>實作方法</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ltLang="zh-TW" sz="12000" b="1" dirty="0">
                <a:solidFill>
                  <a:schemeClr val="accent2"/>
                </a:solidFill>
                <a:latin typeface="Oswald"/>
                <a:sym typeface="Oswald"/>
              </a:rPr>
              <a:t>3</a:t>
            </a:r>
            <a:endParaRPr sz="12000" dirty="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19</a:t>
            </a:fld>
            <a:endParaRPr/>
          </a:p>
        </p:txBody>
      </p:sp>
    </p:spTree>
    <p:extLst>
      <p:ext uri="{BB962C8B-B14F-4D97-AF65-F5344CB8AC3E}">
        <p14:creationId xmlns:p14="http://schemas.microsoft.com/office/powerpoint/2010/main" val="877342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265463"/>
            <a:ext cx="5214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a:t>動機與背景</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2000" b="1">
                <a:solidFill>
                  <a:schemeClr val="accent2"/>
                </a:solidFill>
                <a:latin typeface="Oswald"/>
                <a:ea typeface="Oswald"/>
                <a:cs typeface="Oswald"/>
                <a:sym typeface="Oswald"/>
              </a:rPr>
              <a:t>1</a:t>
            </a:r>
            <a:endParaRPr sz="1200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遊戲介紹</a:t>
            </a:r>
          </a:p>
        </p:txBody>
      </p:sp>
      <p:sp>
        <p:nvSpPr>
          <p:cNvPr id="3" name="文字版面配置區 2">
            <a:extLst>
              <a:ext uri="{FF2B5EF4-FFF2-40B4-BE49-F238E27FC236}">
                <a16:creationId xmlns:a16="http://schemas.microsoft.com/office/drawing/2014/main" id="{54B59D62-5883-9C1A-B608-DBB6C7CA5AC0}"/>
              </a:ext>
            </a:extLst>
          </p:cNvPr>
          <p:cNvSpPr>
            <a:spLocks noGrp="1"/>
          </p:cNvSpPr>
          <p:nvPr>
            <p:ph type="body" idx="1"/>
          </p:nvPr>
        </p:nvSpPr>
        <p:spPr>
          <a:xfrm>
            <a:off x="1073700" y="1349925"/>
            <a:ext cx="6996600" cy="1922100"/>
          </a:xfrm>
        </p:spPr>
        <p:txBody>
          <a:bodyPr/>
          <a:lstStyle/>
          <a:p>
            <a:r>
              <a:rPr lang="zh-TW" altLang="en-US" dirty="0"/>
              <a:t>目前已經完成遊戲的本體，並且支援四人連線。</a:t>
            </a:r>
            <a:endParaRPr lang="en-US" altLang="zh-TW" dirty="0"/>
          </a:p>
          <a:p>
            <a:r>
              <a:rPr lang="zh-TW" altLang="en-US" dirty="0"/>
              <a:t>可以與真人進行線上對戰。</a:t>
            </a:r>
            <a:endParaRPr lang="en-US" altLang="zh-TW" dirty="0"/>
          </a:p>
        </p:txBody>
      </p:sp>
      <p:pic>
        <p:nvPicPr>
          <p:cNvPr id="4" name="圖片 3">
            <a:extLst>
              <a:ext uri="{FF2B5EF4-FFF2-40B4-BE49-F238E27FC236}">
                <a16:creationId xmlns:a16="http://schemas.microsoft.com/office/drawing/2014/main" id="{00BC96C7-CC15-4B1B-AB64-0A35B5319E27}"/>
              </a:ext>
            </a:extLst>
          </p:cNvPr>
          <p:cNvPicPr>
            <a:picLocks noChangeAspect="1"/>
          </p:cNvPicPr>
          <p:nvPr/>
        </p:nvPicPr>
        <p:blipFill>
          <a:blip r:embed="rId2"/>
          <a:stretch>
            <a:fillRect/>
          </a:stretch>
        </p:blipFill>
        <p:spPr>
          <a:xfrm>
            <a:off x="4836040" y="1996182"/>
            <a:ext cx="3854305" cy="2289626"/>
          </a:xfrm>
          <a:prstGeom prst="rect">
            <a:avLst/>
          </a:prstGeom>
        </p:spPr>
      </p:pic>
    </p:spTree>
    <p:extLst>
      <p:ext uri="{BB962C8B-B14F-4D97-AF65-F5344CB8AC3E}">
        <p14:creationId xmlns:p14="http://schemas.microsoft.com/office/powerpoint/2010/main" val="1802616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遊戲介紹</a:t>
            </a:r>
          </a:p>
        </p:txBody>
      </p:sp>
      <p:sp>
        <p:nvSpPr>
          <p:cNvPr id="3" name="文字版面配置區 2">
            <a:extLst>
              <a:ext uri="{FF2B5EF4-FFF2-40B4-BE49-F238E27FC236}">
                <a16:creationId xmlns:a16="http://schemas.microsoft.com/office/drawing/2014/main" id="{54B59D62-5883-9C1A-B608-DBB6C7CA5AC0}"/>
              </a:ext>
            </a:extLst>
          </p:cNvPr>
          <p:cNvSpPr>
            <a:spLocks noGrp="1"/>
          </p:cNvSpPr>
          <p:nvPr>
            <p:ph type="body" idx="1"/>
          </p:nvPr>
        </p:nvSpPr>
        <p:spPr>
          <a:xfrm>
            <a:off x="1073700" y="1675991"/>
            <a:ext cx="6996600" cy="1922100"/>
          </a:xfrm>
        </p:spPr>
        <p:txBody>
          <a:bodyPr/>
          <a:lstStyle/>
          <a:p>
            <a:r>
              <a:rPr lang="zh-TW" altLang="en-US" dirty="0"/>
              <a:t>玩家能夠放置炸彈，</a:t>
            </a:r>
            <a:r>
              <a:rPr lang="en-US" altLang="zh-TW" dirty="0"/>
              <a:t>3</a:t>
            </a:r>
            <a:r>
              <a:rPr lang="zh-TW" altLang="en-US" dirty="0"/>
              <a:t>秒後炸彈會以十字形爆炸。</a:t>
            </a:r>
            <a:endParaRPr lang="en-US" altLang="zh-TW" dirty="0"/>
          </a:p>
          <a:p>
            <a:r>
              <a:rPr lang="zh-TW" altLang="en-US" dirty="0"/>
              <a:t>爆炸時碰到障礙物，會停止延伸。</a:t>
            </a:r>
            <a:endParaRPr lang="en-US" altLang="zh-TW" dirty="0"/>
          </a:p>
          <a:p>
            <a:r>
              <a:rPr lang="zh-TW" altLang="en-US" dirty="0"/>
              <a:t>黑色障礙物不可破壞。</a:t>
            </a:r>
            <a:endParaRPr lang="en-US" altLang="zh-TW" dirty="0"/>
          </a:p>
          <a:p>
            <a:r>
              <a:rPr lang="zh-TW" altLang="en-US" dirty="0"/>
              <a:t>黃色障礙物可被炸彈破壞，破壞後有機率掉落升級道具。</a:t>
            </a:r>
            <a:endParaRPr lang="en-US" altLang="zh-TW" dirty="0"/>
          </a:p>
        </p:txBody>
      </p:sp>
    </p:spTree>
    <p:extLst>
      <p:ext uri="{BB962C8B-B14F-4D97-AF65-F5344CB8AC3E}">
        <p14:creationId xmlns:p14="http://schemas.microsoft.com/office/powerpoint/2010/main" val="1805720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爆炸範例</a:t>
            </a:r>
          </a:p>
        </p:txBody>
      </p:sp>
      <p:pic>
        <p:nvPicPr>
          <p:cNvPr id="7" name="圖片 6">
            <a:extLst>
              <a:ext uri="{FF2B5EF4-FFF2-40B4-BE49-F238E27FC236}">
                <a16:creationId xmlns:a16="http://schemas.microsoft.com/office/drawing/2014/main" id="{3CCB3D74-CC0A-4F5C-AE23-8E31BC598ED7}"/>
              </a:ext>
            </a:extLst>
          </p:cNvPr>
          <p:cNvPicPr>
            <a:picLocks noChangeAspect="1"/>
          </p:cNvPicPr>
          <p:nvPr/>
        </p:nvPicPr>
        <p:blipFill>
          <a:blip r:embed="rId2"/>
          <a:stretch>
            <a:fillRect/>
          </a:stretch>
        </p:blipFill>
        <p:spPr>
          <a:xfrm>
            <a:off x="1838862" y="1349925"/>
            <a:ext cx="5466276" cy="3052927"/>
          </a:xfrm>
          <a:prstGeom prst="rect">
            <a:avLst/>
          </a:prstGeom>
        </p:spPr>
      </p:pic>
    </p:spTree>
    <p:extLst>
      <p:ext uri="{BB962C8B-B14F-4D97-AF65-F5344CB8AC3E}">
        <p14:creationId xmlns:p14="http://schemas.microsoft.com/office/powerpoint/2010/main" val="3248095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爆炸範例</a:t>
            </a:r>
          </a:p>
        </p:txBody>
      </p:sp>
      <p:pic>
        <p:nvPicPr>
          <p:cNvPr id="7" name="圖片 6">
            <a:extLst>
              <a:ext uri="{FF2B5EF4-FFF2-40B4-BE49-F238E27FC236}">
                <a16:creationId xmlns:a16="http://schemas.microsoft.com/office/drawing/2014/main" id="{5B6D6666-FF30-47B4-8921-72DEC8428FE5}"/>
              </a:ext>
            </a:extLst>
          </p:cNvPr>
          <p:cNvPicPr>
            <a:picLocks noChangeAspect="1"/>
          </p:cNvPicPr>
          <p:nvPr/>
        </p:nvPicPr>
        <p:blipFill>
          <a:blip r:embed="rId2"/>
          <a:stretch>
            <a:fillRect/>
          </a:stretch>
        </p:blipFill>
        <p:spPr>
          <a:xfrm>
            <a:off x="1818180" y="1349925"/>
            <a:ext cx="5507639" cy="3087222"/>
          </a:xfrm>
          <a:prstGeom prst="rect">
            <a:avLst/>
          </a:prstGeom>
        </p:spPr>
      </p:pic>
    </p:spTree>
    <p:extLst>
      <p:ext uri="{BB962C8B-B14F-4D97-AF65-F5344CB8AC3E}">
        <p14:creationId xmlns:p14="http://schemas.microsoft.com/office/powerpoint/2010/main" val="1089828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連鎖爆炸</a:t>
            </a:r>
          </a:p>
        </p:txBody>
      </p:sp>
      <p:pic>
        <p:nvPicPr>
          <p:cNvPr id="9" name="圖片 8">
            <a:extLst>
              <a:ext uri="{FF2B5EF4-FFF2-40B4-BE49-F238E27FC236}">
                <a16:creationId xmlns:a16="http://schemas.microsoft.com/office/drawing/2014/main" id="{77D331B6-CD19-4A1F-80C2-6530FB3DAC2C}"/>
              </a:ext>
            </a:extLst>
          </p:cNvPr>
          <p:cNvPicPr>
            <a:picLocks noChangeAspect="1"/>
          </p:cNvPicPr>
          <p:nvPr/>
        </p:nvPicPr>
        <p:blipFill>
          <a:blip r:embed="rId2"/>
          <a:stretch>
            <a:fillRect/>
          </a:stretch>
        </p:blipFill>
        <p:spPr>
          <a:xfrm>
            <a:off x="1738312" y="1318500"/>
            <a:ext cx="5667375" cy="3190875"/>
          </a:xfrm>
          <a:prstGeom prst="rect">
            <a:avLst/>
          </a:prstGeom>
        </p:spPr>
      </p:pic>
    </p:spTree>
    <p:extLst>
      <p:ext uri="{BB962C8B-B14F-4D97-AF65-F5344CB8AC3E}">
        <p14:creationId xmlns:p14="http://schemas.microsoft.com/office/powerpoint/2010/main" val="1500729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連鎖爆炸</a:t>
            </a:r>
          </a:p>
        </p:txBody>
      </p:sp>
      <p:pic>
        <p:nvPicPr>
          <p:cNvPr id="4" name="圖片 3">
            <a:extLst>
              <a:ext uri="{FF2B5EF4-FFF2-40B4-BE49-F238E27FC236}">
                <a16:creationId xmlns:a16="http://schemas.microsoft.com/office/drawing/2014/main" id="{D253A55A-FF8D-45A5-BA02-8A9525AB87AD}"/>
              </a:ext>
            </a:extLst>
          </p:cNvPr>
          <p:cNvPicPr>
            <a:picLocks noChangeAspect="1"/>
          </p:cNvPicPr>
          <p:nvPr/>
        </p:nvPicPr>
        <p:blipFill>
          <a:blip r:embed="rId2"/>
          <a:stretch>
            <a:fillRect/>
          </a:stretch>
        </p:blipFill>
        <p:spPr>
          <a:xfrm>
            <a:off x="1640379" y="1349925"/>
            <a:ext cx="5811342" cy="3261356"/>
          </a:xfrm>
          <a:prstGeom prst="rect">
            <a:avLst/>
          </a:prstGeom>
        </p:spPr>
      </p:pic>
    </p:spTree>
    <p:extLst>
      <p:ext uri="{BB962C8B-B14F-4D97-AF65-F5344CB8AC3E}">
        <p14:creationId xmlns:p14="http://schemas.microsoft.com/office/powerpoint/2010/main" val="303965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遊戲介紹</a:t>
            </a:r>
          </a:p>
        </p:txBody>
      </p:sp>
      <p:sp>
        <p:nvSpPr>
          <p:cNvPr id="3" name="文字版面配置區 2">
            <a:extLst>
              <a:ext uri="{FF2B5EF4-FFF2-40B4-BE49-F238E27FC236}">
                <a16:creationId xmlns:a16="http://schemas.microsoft.com/office/drawing/2014/main" id="{54B59D62-5883-9C1A-B608-DBB6C7CA5AC0}"/>
              </a:ext>
            </a:extLst>
          </p:cNvPr>
          <p:cNvSpPr>
            <a:spLocks noGrp="1"/>
          </p:cNvSpPr>
          <p:nvPr>
            <p:ph type="body" idx="1"/>
          </p:nvPr>
        </p:nvSpPr>
        <p:spPr>
          <a:xfrm>
            <a:off x="492454" y="2058762"/>
            <a:ext cx="3328179" cy="1922100"/>
          </a:xfrm>
        </p:spPr>
        <p:txBody>
          <a:bodyPr/>
          <a:lstStyle/>
          <a:p>
            <a:r>
              <a:rPr lang="zh-TW" altLang="en-US" dirty="0">
                <a:solidFill>
                  <a:srgbClr val="FF0000"/>
                </a:solidFill>
              </a:rPr>
              <a:t>紅色</a:t>
            </a:r>
            <a:r>
              <a:rPr lang="en-US" altLang="zh-TW" dirty="0">
                <a:solidFill>
                  <a:srgbClr val="FF0000"/>
                </a:solidFill>
              </a:rPr>
              <a:t>:</a:t>
            </a:r>
            <a:r>
              <a:rPr lang="zh-TW" altLang="en-US" dirty="0">
                <a:solidFill>
                  <a:srgbClr val="FF0000"/>
                </a:solidFill>
              </a:rPr>
              <a:t>增加炸彈數量</a:t>
            </a:r>
            <a:endParaRPr lang="en-US" altLang="zh-TW" dirty="0">
              <a:solidFill>
                <a:srgbClr val="FF0000"/>
              </a:solidFill>
            </a:endParaRPr>
          </a:p>
          <a:p>
            <a:r>
              <a:rPr lang="zh-TW" altLang="en-US" dirty="0">
                <a:solidFill>
                  <a:schemeClr val="accent2"/>
                </a:solidFill>
              </a:rPr>
              <a:t>藍色</a:t>
            </a:r>
            <a:r>
              <a:rPr lang="en-US" altLang="zh-TW" dirty="0">
                <a:solidFill>
                  <a:schemeClr val="accent2"/>
                </a:solidFill>
              </a:rPr>
              <a:t>:</a:t>
            </a:r>
            <a:r>
              <a:rPr lang="zh-TW" altLang="en-US" dirty="0">
                <a:solidFill>
                  <a:schemeClr val="accent2"/>
                </a:solidFill>
              </a:rPr>
              <a:t>增加移動速度</a:t>
            </a:r>
            <a:endParaRPr lang="en-US" altLang="zh-TW" dirty="0">
              <a:solidFill>
                <a:schemeClr val="accent2"/>
              </a:solidFill>
            </a:endParaRPr>
          </a:p>
          <a:p>
            <a:r>
              <a:rPr lang="zh-TW" altLang="en-US" dirty="0">
                <a:solidFill>
                  <a:srgbClr val="E3DE00"/>
                </a:solidFill>
              </a:rPr>
              <a:t>黃色</a:t>
            </a:r>
            <a:r>
              <a:rPr lang="en-US" altLang="zh-TW" dirty="0">
                <a:solidFill>
                  <a:srgbClr val="E3DE00"/>
                </a:solidFill>
              </a:rPr>
              <a:t>:</a:t>
            </a:r>
            <a:r>
              <a:rPr lang="zh-TW" altLang="en-US" dirty="0">
                <a:solidFill>
                  <a:srgbClr val="E3DE00"/>
                </a:solidFill>
              </a:rPr>
              <a:t>增加爆炸範圍</a:t>
            </a:r>
            <a:endParaRPr lang="en-US" altLang="zh-TW" dirty="0">
              <a:solidFill>
                <a:srgbClr val="E3DE00"/>
              </a:solidFill>
            </a:endParaRPr>
          </a:p>
        </p:txBody>
      </p:sp>
      <p:pic>
        <p:nvPicPr>
          <p:cNvPr id="6" name="圖片 5">
            <a:extLst>
              <a:ext uri="{FF2B5EF4-FFF2-40B4-BE49-F238E27FC236}">
                <a16:creationId xmlns:a16="http://schemas.microsoft.com/office/drawing/2014/main" id="{DA07E8EA-6751-454B-B2EB-1D63EE99E456}"/>
              </a:ext>
            </a:extLst>
          </p:cNvPr>
          <p:cNvPicPr>
            <a:picLocks noChangeAspect="1"/>
          </p:cNvPicPr>
          <p:nvPr/>
        </p:nvPicPr>
        <p:blipFill>
          <a:blip r:embed="rId2"/>
          <a:stretch>
            <a:fillRect/>
          </a:stretch>
        </p:blipFill>
        <p:spPr>
          <a:xfrm>
            <a:off x="3693043" y="1479725"/>
            <a:ext cx="5167424" cy="2901365"/>
          </a:xfrm>
          <a:prstGeom prst="rect">
            <a:avLst/>
          </a:prstGeom>
        </p:spPr>
      </p:pic>
    </p:spTree>
    <p:extLst>
      <p:ext uri="{BB962C8B-B14F-4D97-AF65-F5344CB8AC3E}">
        <p14:creationId xmlns:p14="http://schemas.microsoft.com/office/powerpoint/2010/main" val="1252822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a:xfrm>
            <a:off x="1073699" y="276225"/>
            <a:ext cx="6996600" cy="715800"/>
          </a:xfrm>
        </p:spPr>
        <p:txBody>
          <a:bodyPr/>
          <a:lstStyle/>
          <a:p>
            <a:r>
              <a:rPr lang="zh-TW" altLang="en-US" sz="3200" dirty="0">
                <a:latin typeface="微軟正黑體" panose="020B0604030504040204" pitchFamily="34" charset="-120"/>
                <a:ea typeface="微軟正黑體" panose="020B0604030504040204" pitchFamily="34" charset="-120"/>
              </a:rPr>
              <a:t>實機遊玩畫面</a:t>
            </a:r>
          </a:p>
        </p:txBody>
      </p:sp>
      <p:pic>
        <p:nvPicPr>
          <p:cNvPr id="7" name="bomberman">
            <a:hlinkClick r:id="" action="ppaction://media"/>
            <a:extLst>
              <a:ext uri="{FF2B5EF4-FFF2-40B4-BE49-F238E27FC236}">
                <a16:creationId xmlns:a16="http://schemas.microsoft.com/office/drawing/2014/main" id="{BAE23E74-BB02-4EEE-A6AC-90DB7F2B6EB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97807" y="1077406"/>
            <a:ext cx="5761037" cy="3240583"/>
          </a:xfrm>
          <a:prstGeom prst="rect">
            <a:avLst/>
          </a:prstGeom>
        </p:spPr>
      </p:pic>
    </p:spTree>
    <p:extLst>
      <p:ext uri="{BB962C8B-B14F-4D97-AF65-F5344CB8AC3E}">
        <p14:creationId xmlns:p14="http://schemas.microsoft.com/office/powerpoint/2010/main" val="4217441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51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latin typeface="微軟正黑體" panose="020B0604030504040204" pitchFamily="34" charset="-120"/>
                <a:ea typeface="微軟正黑體" panose="020B0604030504040204" pitchFamily="34" charset="-120"/>
              </a:rPr>
              <a:t>ML-Agents</a:t>
            </a:r>
            <a:endParaRPr lang="zh-TW" altLang="en-US" sz="3200" dirty="0">
              <a:latin typeface="微軟正黑體" panose="020B0604030504040204" pitchFamily="34" charset="-120"/>
              <a:ea typeface="微軟正黑體" panose="020B0604030504040204" pitchFamily="34" charset="-120"/>
            </a:endParaRPr>
          </a:p>
        </p:txBody>
      </p:sp>
      <p:sp>
        <p:nvSpPr>
          <p:cNvPr id="5" name="文字版面配置區 4">
            <a:extLst>
              <a:ext uri="{FF2B5EF4-FFF2-40B4-BE49-F238E27FC236}">
                <a16:creationId xmlns:a16="http://schemas.microsoft.com/office/drawing/2014/main" id="{26E91CB4-9725-4185-9908-22FEFFBBC52A}"/>
              </a:ext>
            </a:extLst>
          </p:cNvPr>
          <p:cNvSpPr>
            <a:spLocks noGrp="1"/>
          </p:cNvSpPr>
          <p:nvPr>
            <p:ph type="body" idx="1"/>
          </p:nvPr>
        </p:nvSpPr>
        <p:spPr>
          <a:xfrm>
            <a:off x="1493780" y="1349925"/>
            <a:ext cx="6156440" cy="1922100"/>
          </a:xfrm>
        </p:spPr>
        <p:txBody>
          <a:bodyPr/>
          <a:lstStyle/>
          <a:p>
            <a:r>
              <a:rPr lang="zh-TW" altLang="en-US" dirty="0"/>
              <a:t>將使用</a:t>
            </a:r>
            <a:r>
              <a:rPr lang="en-US" altLang="zh-TW" dirty="0"/>
              <a:t>Unity ML-Agents Toolkit</a:t>
            </a:r>
            <a:r>
              <a:rPr lang="zh-TW" altLang="en-US" dirty="0"/>
              <a:t>來訓練</a:t>
            </a:r>
            <a:r>
              <a:rPr lang="en-US" altLang="zh-TW" dirty="0"/>
              <a:t>Agents</a:t>
            </a:r>
            <a:r>
              <a:rPr lang="zh-TW" altLang="en-US" dirty="0"/>
              <a:t>。</a:t>
            </a:r>
            <a:endParaRPr lang="en-US" altLang="zh-TW" dirty="0"/>
          </a:p>
          <a:p>
            <a:r>
              <a:rPr lang="en-US" altLang="zh-TW" dirty="0"/>
              <a:t>Competitive self-play </a:t>
            </a:r>
            <a:r>
              <a:rPr lang="zh-TW" altLang="en-US" dirty="0"/>
              <a:t>，讓</a:t>
            </a:r>
            <a:r>
              <a:rPr lang="en-US" altLang="zh-TW" dirty="0"/>
              <a:t>AI</a:t>
            </a:r>
            <a:r>
              <a:rPr lang="zh-TW" altLang="en-US" dirty="0"/>
              <a:t>互相對打並從中學習。</a:t>
            </a:r>
            <a:endParaRPr lang="en-US" altLang="zh-TW" dirty="0"/>
          </a:p>
        </p:txBody>
      </p:sp>
      <p:pic>
        <p:nvPicPr>
          <p:cNvPr id="1026" name="Picture 2" descr="https://github.com/Unity-Technologies/ml-agents/raw/main/docs/images/image-banner.png">
            <a:extLst>
              <a:ext uri="{FF2B5EF4-FFF2-40B4-BE49-F238E27FC236}">
                <a16:creationId xmlns:a16="http://schemas.microsoft.com/office/drawing/2014/main" id="{C9FC7C0B-CCCF-43AC-BB3F-20921EDD6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668" y="2451593"/>
            <a:ext cx="4472763" cy="205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8600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latin typeface="微軟正黑體" panose="020B0604030504040204" pitchFamily="34" charset="-120"/>
                <a:ea typeface="微軟正黑體" panose="020B0604030504040204" pitchFamily="34" charset="-120"/>
              </a:rPr>
              <a:t>ML-Agents</a:t>
            </a:r>
            <a:endParaRPr lang="zh-TW" altLang="en-US" sz="3200" dirty="0">
              <a:latin typeface="微軟正黑體" panose="020B0604030504040204" pitchFamily="34" charset="-120"/>
              <a:ea typeface="微軟正黑體" panose="020B0604030504040204" pitchFamily="34" charset="-120"/>
            </a:endParaRPr>
          </a:p>
        </p:txBody>
      </p:sp>
      <p:sp>
        <p:nvSpPr>
          <p:cNvPr id="7" name="文字版面配置區 4">
            <a:extLst>
              <a:ext uri="{FF2B5EF4-FFF2-40B4-BE49-F238E27FC236}">
                <a16:creationId xmlns:a16="http://schemas.microsoft.com/office/drawing/2014/main" id="{56233A2B-2DBE-41E7-A660-C4BBED28BB2C}"/>
              </a:ext>
            </a:extLst>
          </p:cNvPr>
          <p:cNvSpPr txBox="1">
            <a:spLocks/>
          </p:cNvSpPr>
          <p:nvPr/>
        </p:nvSpPr>
        <p:spPr>
          <a:xfrm>
            <a:off x="3232834" y="1752467"/>
            <a:ext cx="2955315" cy="192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101600" indent="0">
              <a:buFont typeface="Source Sans Pro"/>
              <a:buNone/>
            </a:pPr>
            <a:r>
              <a:rPr lang="zh-TW" altLang="en-US" dirty="0"/>
              <a:t>可進行的操作</a:t>
            </a:r>
            <a:endParaRPr lang="en-US" altLang="zh-TW" dirty="0"/>
          </a:p>
          <a:p>
            <a:r>
              <a:rPr lang="zh-TW" altLang="en-US" dirty="0"/>
              <a:t>上、下、左、右移動</a:t>
            </a:r>
            <a:endParaRPr lang="en-US" altLang="zh-TW" dirty="0"/>
          </a:p>
          <a:p>
            <a:r>
              <a:rPr lang="zh-TW" altLang="en-US" dirty="0"/>
              <a:t>放置炸彈</a:t>
            </a:r>
            <a:endParaRPr lang="en-US" altLang="zh-TW" dirty="0"/>
          </a:p>
        </p:txBody>
      </p:sp>
      <p:pic>
        <p:nvPicPr>
          <p:cNvPr id="2052" name="Picture 4" descr="上下左右键盘键png图片免费下载-素材7zJWjUWeq-新图网">
            <a:extLst>
              <a:ext uri="{FF2B5EF4-FFF2-40B4-BE49-F238E27FC236}">
                <a16:creationId xmlns:a16="http://schemas.microsoft.com/office/drawing/2014/main" id="{E03D6999-4CAF-4F76-ABA6-B3D904586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12" y="1852169"/>
            <a:ext cx="23812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omb icon PNG and SVG Vector Free Download">
            <a:extLst>
              <a:ext uri="{FF2B5EF4-FFF2-40B4-BE49-F238E27FC236}">
                <a16:creationId xmlns:a16="http://schemas.microsoft.com/office/drawing/2014/main" id="{3B70BBAB-6717-40B5-9039-B1A08B374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7121" y="1752467"/>
            <a:ext cx="2149925" cy="1822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98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r>
              <a:rPr lang="zh-TW" altLang="en-US" sz="4000" dirty="0">
                <a:latin typeface="微軟正黑體" panose="020B0604030504040204" pitchFamily="34" charset="-120"/>
                <a:ea typeface="微軟正黑體" panose="020B0604030504040204" pitchFamily="34" charset="-120"/>
              </a:rPr>
              <a:t>動機與背景</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1075850" y="1349925"/>
            <a:ext cx="6996600" cy="2548605"/>
          </a:xfrm>
        </p:spPr>
        <p:txBody>
          <a:bodyPr/>
          <a:lstStyle/>
          <a:p>
            <a:r>
              <a:rPr lang="zh-TW" altLang="en-US" dirty="0"/>
              <a:t>許多人會選擇以</a:t>
            </a:r>
            <a:r>
              <a:rPr lang="zh-TW" altLang="en-US" dirty="0">
                <a:solidFill>
                  <a:srgbClr val="FF0000"/>
                </a:solidFill>
              </a:rPr>
              <a:t>遊玩電子遊戲</a:t>
            </a:r>
            <a:r>
              <a:rPr lang="zh-TW" altLang="en-US" dirty="0"/>
              <a:t>的方式來抒解壓力，適度地從事電子遊戲可以為使用者帶來愉悅的心情，進而增進心理健康。</a:t>
            </a:r>
            <a:endParaRPr lang="en-US" altLang="zh-TW" dirty="0"/>
          </a:p>
          <a:p>
            <a:r>
              <a:rPr lang="zh-TW" altLang="en-US" dirty="0"/>
              <a:t>遊玩電子遊戲往往需要進行快速的思考，讓玩家加快在高壓情境下的決策速度，並提高決策的準確度以及增強同時追蹤多個資訊流的能力。</a:t>
            </a:r>
            <a:endParaRPr lang="en-US" altLang="zh-TW" dirty="0"/>
          </a:p>
        </p:txBody>
      </p:sp>
    </p:spTree>
    <p:extLst>
      <p:ext uri="{BB962C8B-B14F-4D97-AF65-F5344CB8AC3E}">
        <p14:creationId xmlns:p14="http://schemas.microsoft.com/office/powerpoint/2010/main" val="2952072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latin typeface="微軟正黑體" panose="020B0604030504040204" pitchFamily="34" charset="-120"/>
                <a:ea typeface="微軟正黑體" panose="020B0604030504040204" pitchFamily="34" charset="-120"/>
              </a:rPr>
              <a:t>ML-Agents</a:t>
            </a:r>
            <a:endParaRPr lang="zh-TW" altLang="en-US" sz="3200" dirty="0">
              <a:latin typeface="微軟正黑體" panose="020B0604030504040204" pitchFamily="34" charset="-120"/>
              <a:ea typeface="微軟正黑體" panose="020B0604030504040204" pitchFamily="34" charset="-120"/>
            </a:endParaRPr>
          </a:p>
        </p:txBody>
      </p:sp>
      <p:sp>
        <p:nvSpPr>
          <p:cNvPr id="4" name="文字版面配置區 4">
            <a:extLst>
              <a:ext uri="{FF2B5EF4-FFF2-40B4-BE49-F238E27FC236}">
                <a16:creationId xmlns:a16="http://schemas.microsoft.com/office/drawing/2014/main" id="{2A6F87A5-8A9D-4259-8228-59F1ADB18A95}"/>
              </a:ext>
            </a:extLst>
          </p:cNvPr>
          <p:cNvSpPr txBox="1">
            <a:spLocks/>
          </p:cNvSpPr>
          <p:nvPr/>
        </p:nvSpPr>
        <p:spPr>
          <a:xfrm>
            <a:off x="2686493" y="1381413"/>
            <a:ext cx="526666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pPr marL="101600" indent="0">
              <a:buFont typeface="Source Sans Pro"/>
              <a:buNone/>
            </a:pPr>
            <a:r>
              <a:rPr lang="en-US" altLang="zh-TW" dirty="0"/>
              <a:t>Agent Observation:</a:t>
            </a:r>
          </a:p>
          <a:p>
            <a:r>
              <a:rPr lang="zh-TW" altLang="en-US" dirty="0"/>
              <a:t>敵人的位置</a:t>
            </a:r>
            <a:endParaRPr lang="en-US" altLang="zh-TW" dirty="0"/>
          </a:p>
          <a:p>
            <a:r>
              <a:rPr lang="zh-TW" altLang="en-US" dirty="0"/>
              <a:t>炸彈的位置</a:t>
            </a:r>
            <a:endParaRPr lang="en-US" altLang="zh-TW" dirty="0"/>
          </a:p>
          <a:p>
            <a:r>
              <a:rPr lang="zh-TW" altLang="en-US" dirty="0"/>
              <a:t>炸彈的狀態</a:t>
            </a:r>
            <a:r>
              <a:rPr lang="en-US" altLang="zh-TW" dirty="0"/>
              <a:t>(</a:t>
            </a:r>
            <a:r>
              <a:rPr lang="zh-TW" altLang="en-US" dirty="0"/>
              <a:t>還剩多久要爆炸、爆炸範圍</a:t>
            </a:r>
            <a:r>
              <a:rPr lang="en-US" altLang="zh-TW" dirty="0"/>
              <a:t>)</a:t>
            </a:r>
          </a:p>
          <a:p>
            <a:r>
              <a:rPr lang="zh-TW" altLang="en-US" dirty="0"/>
              <a:t>障礙物的位置</a:t>
            </a:r>
            <a:endParaRPr lang="en-US" altLang="zh-TW" dirty="0"/>
          </a:p>
          <a:p>
            <a:r>
              <a:rPr lang="zh-TW" altLang="en-US" dirty="0"/>
              <a:t>強化道具的位置</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33117612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latin typeface="微軟正黑體" panose="020B0604030504040204" pitchFamily="34" charset="-120"/>
                <a:ea typeface="微軟正黑體" panose="020B0604030504040204" pitchFamily="34" charset="-120"/>
              </a:rPr>
              <a:t>ML-Agents</a:t>
            </a:r>
            <a:endParaRPr lang="zh-TW" altLang="en-US" sz="3200" dirty="0">
              <a:latin typeface="微軟正黑體" panose="020B0604030504040204" pitchFamily="34" charset="-120"/>
              <a:ea typeface="微軟正黑體" panose="020B0604030504040204" pitchFamily="34" charset="-120"/>
            </a:endParaRPr>
          </a:p>
        </p:txBody>
      </p:sp>
      <p:pic>
        <p:nvPicPr>
          <p:cNvPr id="6" name="圖片 5">
            <a:extLst>
              <a:ext uri="{FF2B5EF4-FFF2-40B4-BE49-F238E27FC236}">
                <a16:creationId xmlns:a16="http://schemas.microsoft.com/office/drawing/2014/main" id="{3C998962-5119-4B88-B377-2B7E8B610448}"/>
              </a:ext>
            </a:extLst>
          </p:cNvPr>
          <p:cNvPicPr>
            <a:picLocks noChangeAspect="1"/>
          </p:cNvPicPr>
          <p:nvPr/>
        </p:nvPicPr>
        <p:blipFill>
          <a:blip r:embed="rId2"/>
          <a:stretch>
            <a:fillRect/>
          </a:stretch>
        </p:blipFill>
        <p:spPr>
          <a:xfrm>
            <a:off x="2975713" y="1262901"/>
            <a:ext cx="3140673" cy="2959109"/>
          </a:xfrm>
          <a:prstGeom prst="rect">
            <a:avLst/>
          </a:prstGeom>
        </p:spPr>
      </p:pic>
    </p:spTree>
    <p:extLst>
      <p:ext uri="{BB962C8B-B14F-4D97-AF65-F5344CB8AC3E}">
        <p14:creationId xmlns:p14="http://schemas.microsoft.com/office/powerpoint/2010/main" val="1715153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en-US" altLang="zh-TW" sz="3200" dirty="0">
                <a:latin typeface="微軟正黑體" panose="020B0604030504040204" pitchFamily="34" charset="-120"/>
                <a:ea typeface="微軟正黑體" panose="020B0604030504040204" pitchFamily="34" charset="-120"/>
              </a:rPr>
              <a:t>Agent</a:t>
            </a:r>
            <a:r>
              <a:rPr lang="zh-TW" altLang="en-US" sz="3200" dirty="0">
                <a:latin typeface="微軟正黑體" panose="020B0604030504040204" pitchFamily="34" charset="-120"/>
                <a:ea typeface="微軟正黑體" panose="020B0604030504040204" pitchFamily="34" charset="-120"/>
              </a:rPr>
              <a:t>設計</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zh-TW" altLang="en-US" dirty="0"/>
              <a:t>除了機器學習的方式之外，我們也將透過演算法來設計</a:t>
            </a:r>
            <a:r>
              <a:rPr lang="en-US" altLang="zh-TW" dirty="0"/>
              <a:t>Agent</a:t>
            </a:r>
            <a:r>
              <a:rPr lang="zh-TW" altLang="en-US" dirty="0"/>
              <a:t>，讓</a:t>
            </a:r>
            <a:r>
              <a:rPr lang="en-US" altLang="zh-TW" dirty="0"/>
              <a:t>Agent</a:t>
            </a:r>
            <a:r>
              <a:rPr lang="zh-TW" altLang="en-US" dirty="0"/>
              <a:t>基於我們的規則進行動作。</a:t>
            </a:r>
            <a:endParaRPr lang="en-US" altLang="zh-TW" dirty="0"/>
          </a:p>
          <a:p>
            <a:endParaRPr lang="en-US" altLang="zh-TW" dirty="0"/>
          </a:p>
          <a:p>
            <a:r>
              <a:rPr lang="zh-TW" altLang="en-US" dirty="0"/>
              <a:t>我們也會嘗試與</a:t>
            </a:r>
            <a:r>
              <a:rPr lang="en-US" altLang="zh-TW" dirty="0"/>
              <a:t>Machine Learning</a:t>
            </a:r>
            <a:r>
              <a:rPr lang="zh-TW" altLang="en-US" dirty="0"/>
              <a:t>互相結合。</a:t>
            </a:r>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4927829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躲避炸彈</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zh-TW" altLang="en-US" dirty="0"/>
              <a:t>我們會先計算炸彈的爆炸範圍</a:t>
            </a:r>
            <a:endParaRPr lang="en-US" altLang="zh-TW" dirty="0"/>
          </a:p>
          <a:p>
            <a:r>
              <a:rPr lang="zh-TW" altLang="en-US" dirty="0"/>
              <a:t>再使用</a:t>
            </a:r>
            <a:r>
              <a:rPr lang="en-US" altLang="zh-TW" dirty="0"/>
              <a:t>A*</a:t>
            </a:r>
            <a:r>
              <a:rPr lang="zh-TW" altLang="en-US" dirty="0"/>
              <a:t>演算法讓</a:t>
            </a:r>
            <a:r>
              <a:rPr lang="en-US" altLang="zh-TW" dirty="0"/>
              <a:t>Agent</a:t>
            </a:r>
            <a:r>
              <a:rPr lang="zh-TW" altLang="en-US" dirty="0"/>
              <a:t>走到安全的位置</a:t>
            </a:r>
            <a:endParaRPr lang="en-US" altLang="zh-TW" dirty="0"/>
          </a:p>
          <a:p>
            <a:r>
              <a:rPr lang="zh-TW" altLang="en-US" dirty="0"/>
              <a:t>需要考慮連鎖爆炸的機制</a:t>
            </a:r>
            <a:endParaRPr lang="en-US" altLang="zh-TW" dirty="0"/>
          </a:p>
          <a:p>
            <a:r>
              <a:rPr lang="zh-TW" altLang="en-US" dirty="0"/>
              <a:t>由於每個炸彈的爆炸時間不同，因此需要每</a:t>
            </a:r>
            <a:r>
              <a:rPr lang="en-US" altLang="zh-TW" dirty="0"/>
              <a:t>T</a:t>
            </a:r>
            <a:r>
              <a:rPr lang="zh-TW" altLang="en-US" dirty="0"/>
              <a:t>秒計算一次</a:t>
            </a:r>
            <a:endParaRPr lang="en-US" altLang="zh-TW" dirty="0"/>
          </a:p>
          <a:p>
            <a:r>
              <a:rPr lang="en-US" altLang="zh-TW" dirty="0"/>
              <a:t>T</a:t>
            </a:r>
            <a:r>
              <a:rPr lang="zh-TW" altLang="en-US" dirty="0"/>
              <a:t>目前考慮為</a:t>
            </a:r>
            <a:r>
              <a:rPr lang="en-US" altLang="zh-TW" dirty="0"/>
              <a:t>0.1~0.5</a:t>
            </a:r>
            <a:r>
              <a:rPr lang="zh-TW" altLang="en-US" dirty="0"/>
              <a:t>，後續將對</a:t>
            </a:r>
            <a:r>
              <a:rPr lang="en-US" altLang="zh-TW" dirty="0"/>
              <a:t>Performance</a:t>
            </a:r>
            <a:r>
              <a:rPr lang="zh-TW" altLang="en-US" dirty="0"/>
              <a:t>進行測試</a:t>
            </a:r>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2175551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躲避炸彈</a:t>
            </a:r>
          </a:p>
        </p:txBody>
      </p:sp>
      <p:pic>
        <p:nvPicPr>
          <p:cNvPr id="5" name="圖片 4">
            <a:extLst>
              <a:ext uri="{FF2B5EF4-FFF2-40B4-BE49-F238E27FC236}">
                <a16:creationId xmlns:a16="http://schemas.microsoft.com/office/drawing/2014/main" id="{CDB22868-46CD-4AA0-9744-303CBAAB5801}"/>
              </a:ext>
            </a:extLst>
          </p:cNvPr>
          <p:cNvPicPr>
            <a:picLocks noChangeAspect="1"/>
          </p:cNvPicPr>
          <p:nvPr/>
        </p:nvPicPr>
        <p:blipFill>
          <a:blip r:embed="rId2"/>
          <a:stretch>
            <a:fillRect/>
          </a:stretch>
        </p:blipFill>
        <p:spPr>
          <a:xfrm>
            <a:off x="1540580" y="1349925"/>
            <a:ext cx="6010940" cy="3343084"/>
          </a:xfrm>
          <a:prstGeom prst="rect">
            <a:avLst/>
          </a:prstGeom>
        </p:spPr>
      </p:pic>
      <p:sp>
        <p:nvSpPr>
          <p:cNvPr id="6" name="文字方塊 5">
            <a:extLst>
              <a:ext uri="{FF2B5EF4-FFF2-40B4-BE49-F238E27FC236}">
                <a16:creationId xmlns:a16="http://schemas.microsoft.com/office/drawing/2014/main" id="{AF90867A-5A1C-42CB-A308-DA468F612794}"/>
              </a:ext>
            </a:extLst>
          </p:cNvPr>
          <p:cNvSpPr txBox="1"/>
          <p:nvPr/>
        </p:nvSpPr>
        <p:spPr>
          <a:xfrm>
            <a:off x="7592944" y="2571750"/>
            <a:ext cx="902811" cy="307777"/>
          </a:xfrm>
          <a:prstGeom prst="rect">
            <a:avLst/>
          </a:prstGeom>
          <a:noFill/>
        </p:spPr>
        <p:txBody>
          <a:bodyPr wrap="none" rtlCol="0">
            <a:spAutoFit/>
          </a:bodyPr>
          <a:lstStyle/>
          <a:p>
            <a:r>
              <a:rPr lang="zh-TW" altLang="en-US" dirty="0">
                <a:solidFill>
                  <a:srgbClr val="FF0000"/>
                </a:solidFill>
              </a:rPr>
              <a:t>連鎖爆炸</a:t>
            </a:r>
          </a:p>
        </p:txBody>
      </p:sp>
      <p:sp>
        <p:nvSpPr>
          <p:cNvPr id="7" name="文字方塊 6">
            <a:extLst>
              <a:ext uri="{FF2B5EF4-FFF2-40B4-BE49-F238E27FC236}">
                <a16:creationId xmlns:a16="http://schemas.microsoft.com/office/drawing/2014/main" id="{6E0D0967-872D-4898-B403-55DD875BF0FE}"/>
              </a:ext>
            </a:extLst>
          </p:cNvPr>
          <p:cNvSpPr txBox="1"/>
          <p:nvPr/>
        </p:nvSpPr>
        <p:spPr>
          <a:xfrm>
            <a:off x="256522" y="931294"/>
            <a:ext cx="2339102" cy="307777"/>
          </a:xfrm>
          <a:prstGeom prst="rect">
            <a:avLst/>
          </a:prstGeom>
          <a:noFill/>
        </p:spPr>
        <p:txBody>
          <a:bodyPr wrap="none" rtlCol="0">
            <a:spAutoFit/>
          </a:bodyPr>
          <a:lstStyle/>
          <a:p>
            <a:r>
              <a:rPr lang="zh-TW" altLang="en-US" dirty="0">
                <a:solidFill>
                  <a:srgbClr val="FF0000"/>
                </a:solidFill>
              </a:rPr>
              <a:t>炸彈距離爆炸還有一些時間</a:t>
            </a:r>
          </a:p>
        </p:txBody>
      </p:sp>
      <p:sp>
        <p:nvSpPr>
          <p:cNvPr id="11" name="箭號: 向右 10">
            <a:extLst>
              <a:ext uri="{FF2B5EF4-FFF2-40B4-BE49-F238E27FC236}">
                <a16:creationId xmlns:a16="http://schemas.microsoft.com/office/drawing/2014/main" id="{112D8CC2-1DAF-4189-8BB7-B4EDE49C81EF}"/>
              </a:ext>
            </a:extLst>
          </p:cNvPr>
          <p:cNvSpPr/>
          <p:nvPr/>
        </p:nvSpPr>
        <p:spPr>
          <a:xfrm rot="1668930">
            <a:off x="1704343" y="1687783"/>
            <a:ext cx="2161954" cy="23229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箭號: 向右 12">
            <a:extLst>
              <a:ext uri="{FF2B5EF4-FFF2-40B4-BE49-F238E27FC236}">
                <a16:creationId xmlns:a16="http://schemas.microsoft.com/office/drawing/2014/main" id="{C1D78BC2-9B92-4A97-B42D-EDB727801F33}"/>
              </a:ext>
            </a:extLst>
          </p:cNvPr>
          <p:cNvSpPr/>
          <p:nvPr/>
        </p:nvSpPr>
        <p:spPr>
          <a:xfrm rot="10800000">
            <a:off x="4769077" y="2609493"/>
            <a:ext cx="2823867" cy="23229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82155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升級階段</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zh-TW" altLang="en-US" dirty="0"/>
              <a:t>遊戲一開始時，中間都會有障礙物將玩家與</a:t>
            </a:r>
            <a:r>
              <a:rPr lang="en-US" altLang="zh-TW" dirty="0"/>
              <a:t>Agent</a:t>
            </a:r>
            <a:r>
              <a:rPr lang="zh-TW" altLang="en-US" dirty="0"/>
              <a:t>隔開。</a:t>
            </a:r>
            <a:endParaRPr lang="en-US" altLang="zh-TW" dirty="0"/>
          </a:p>
          <a:p>
            <a:r>
              <a:rPr lang="zh-TW" altLang="en-US" dirty="0"/>
              <a:t>一開始的策略是盡可能炸掉最多的箱子，並提升自己的能力。</a:t>
            </a:r>
            <a:endParaRPr lang="en-US" altLang="zh-TW" dirty="0"/>
          </a:p>
          <a:p>
            <a:r>
              <a:rPr lang="zh-TW" altLang="en-US" dirty="0"/>
              <a:t>當玩家與</a:t>
            </a:r>
            <a:r>
              <a:rPr lang="en-US" altLang="zh-TW" dirty="0"/>
              <a:t>Agent</a:t>
            </a:r>
            <a:r>
              <a:rPr lang="zh-TW" altLang="en-US" dirty="0"/>
              <a:t>之間有路徑存在時</a:t>
            </a:r>
            <a:r>
              <a:rPr lang="en-US" altLang="zh-TW" dirty="0"/>
              <a:t>(</a:t>
            </a:r>
            <a:r>
              <a:rPr lang="zh-TW" altLang="en-US" dirty="0"/>
              <a:t>不考慮炸彈擋住路徑</a:t>
            </a:r>
            <a:r>
              <a:rPr lang="en-US" altLang="zh-TW" dirty="0"/>
              <a:t>)</a:t>
            </a:r>
            <a:r>
              <a:rPr lang="zh-TW" altLang="en-US" dirty="0"/>
              <a:t>，就會轉變成攻擊階段。</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17494172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升級階段</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zh-TW" altLang="en-US" dirty="0"/>
              <a:t>計算如何有效的分配炸彈來炸掉最多的障礙。</a:t>
            </a:r>
            <a:endParaRPr lang="en-US" altLang="zh-TW" dirty="0"/>
          </a:p>
          <a:p>
            <a:r>
              <a:rPr lang="zh-TW" altLang="en-US" dirty="0"/>
              <a:t>放置炸彈後自己要能夠脫困。</a:t>
            </a:r>
            <a:endParaRPr lang="en-US" altLang="zh-TW" dirty="0"/>
          </a:p>
          <a:p>
            <a:r>
              <a:rPr lang="zh-TW" altLang="en-US" dirty="0"/>
              <a:t>需要考慮脫困的時間，計算路徑的移動時間。</a:t>
            </a:r>
            <a:endParaRPr lang="en-US" altLang="zh-TW" dirty="0"/>
          </a:p>
          <a:p>
            <a:r>
              <a:rPr lang="zh-TW" altLang="en-US" dirty="0"/>
              <a:t>非同步炸彈放置，由於炸彈不是同時放置，也需要考慮移動到另一個點放置炸彈的時間。</a:t>
            </a:r>
            <a:endParaRPr lang="en-US" altLang="zh-TW" dirty="0"/>
          </a:p>
          <a:p>
            <a:r>
              <a:rPr lang="zh-TW" altLang="en-US" dirty="0"/>
              <a:t>爆炸後要優先去撿升級道具。</a:t>
            </a:r>
            <a:endParaRPr lang="en-US" altLang="zh-TW" dirty="0"/>
          </a:p>
          <a:p>
            <a:endParaRPr lang="en-US" altLang="zh-TW" dirty="0"/>
          </a:p>
          <a:p>
            <a:endParaRPr lang="en-US" altLang="zh-TW" dirty="0"/>
          </a:p>
        </p:txBody>
      </p:sp>
    </p:spTree>
    <p:extLst>
      <p:ext uri="{BB962C8B-B14F-4D97-AF65-F5344CB8AC3E}">
        <p14:creationId xmlns:p14="http://schemas.microsoft.com/office/powerpoint/2010/main" val="1521283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升級階段</a:t>
            </a:r>
          </a:p>
        </p:txBody>
      </p:sp>
      <p:pic>
        <p:nvPicPr>
          <p:cNvPr id="5" name="圖片 4">
            <a:extLst>
              <a:ext uri="{FF2B5EF4-FFF2-40B4-BE49-F238E27FC236}">
                <a16:creationId xmlns:a16="http://schemas.microsoft.com/office/drawing/2014/main" id="{2FE6D3EE-9E88-4A0E-BD49-4CD0B1C53340}"/>
              </a:ext>
            </a:extLst>
          </p:cNvPr>
          <p:cNvPicPr>
            <a:picLocks noChangeAspect="1"/>
          </p:cNvPicPr>
          <p:nvPr/>
        </p:nvPicPr>
        <p:blipFill>
          <a:blip r:embed="rId2"/>
          <a:stretch>
            <a:fillRect/>
          </a:stretch>
        </p:blipFill>
        <p:spPr>
          <a:xfrm>
            <a:off x="1633393" y="1349925"/>
            <a:ext cx="5877213" cy="3295503"/>
          </a:xfrm>
          <a:prstGeom prst="rect">
            <a:avLst/>
          </a:prstGeom>
        </p:spPr>
      </p:pic>
    </p:spTree>
    <p:extLst>
      <p:ext uri="{BB962C8B-B14F-4D97-AF65-F5344CB8AC3E}">
        <p14:creationId xmlns:p14="http://schemas.microsoft.com/office/powerpoint/2010/main" val="1316508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進攻階段</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zh-TW" altLang="en-US" dirty="0"/>
              <a:t>當玩家與</a:t>
            </a:r>
            <a:r>
              <a:rPr lang="en-US" altLang="zh-TW" dirty="0"/>
              <a:t>Agent</a:t>
            </a:r>
            <a:r>
              <a:rPr lang="zh-TW" altLang="en-US" dirty="0"/>
              <a:t>之間有開路時，</a:t>
            </a:r>
            <a:r>
              <a:rPr lang="en-US" altLang="zh-TW" dirty="0"/>
              <a:t>Agent</a:t>
            </a:r>
            <a:r>
              <a:rPr lang="zh-TW" altLang="en-US" dirty="0"/>
              <a:t>會進入進攻階段。</a:t>
            </a:r>
            <a:endParaRPr lang="en-US" altLang="zh-TW" dirty="0"/>
          </a:p>
          <a:p>
            <a:endParaRPr lang="en-US" altLang="zh-TW" dirty="0"/>
          </a:p>
          <a:p>
            <a:r>
              <a:rPr lang="zh-TW" altLang="en-US" dirty="0"/>
              <a:t>進攻可分為以下兩種：</a:t>
            </a:r>
            <a:endParaRPr lang="en-US" altLang="zh-TW" dirty="0"/>
          </a:p>
          <a:p>
            <a:pPr lvl="1"/>
            <a:r>
              <a:rPr lang="zh-TW" altLang="en-US" dirty="0"/>
              <a:t>限制位移</a:t>
            </a:r>
            <a:endParaRPr lang="en-US" altLang="zh-TW" dirty="0"/>
          </a:p>
          <a:p>
            <a:pPr lvl="1"/>
            <a:r>
              <a:rPr lang="zh-TW" altLang="en-US" dirty="0"/>
              <a:t>卡住玩家</a:t>
            </a:r>
            <a:endParaRPr lang="en-US" altLang="zh-TW" dirty="0"/>
          </a:p>
          <a:p>
            <a:pPr lvl="1"/>
            <a:endParaRPr lang="en-US" altLang="zh-TW" dirty="0"/>
          </a:p>
          <a:p>
            <a:r>
              <a:rPr lang="zh-TW" altLang="en-US" dirty="0"/>
              <a:t>進攻時還是需要考慮防守</a:t>
            </a:r>
            <a:endParaRPr lang="en-US" altLang="zh-TW" dirty="0"/>
          </a:p>
        </p:txBody>
      </p:sp>
    </p:spTree>
    <p:extLst>
      <p:ext uri="{BB962C8B-B14F-4D97-AF65-F5344CB8AC3E}">
        <p14:creationId xmlns:p14="http://schemas.microsoft.com/office/powerpoint/2010/main" val="1860717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限制位移</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altLang="zh-TW" dirty="0"/>
              <a:t>Agent</a:t>
            </a:r>
            <a:r>
              <a:rPr lang="zh-TW" altLang="en-US" dirty="0"/>
              <a:t>會先選定一個路徑進行移動，預設是玩家的周圍。</a:t>
            </a:r>
            <a:endParaRPr lang="en-US" altLang="zh-TW" dirty="0"/>
          </a:p>
          <a:p>
            <a:r>
              <a:rPr lang="zh-TW" altLang="en-US" dirty="0"/>
              <a:t>移動時會計算在該位置放置炸彈是否能夠降低玩家的移動範圍，並且自己能夠脫困。</a:t>
            </a:r>
            <a:endParaRPr lang="en-US" altLang="zh-TW" dirty="0"/>
          </a:p>
          <a:p>
            <a:r>
              <a:rPr lang="zh-TW" altLang="en-US" dirty="0"/>
              <a:t>脫困時也是優先往玩家的方向進行移動。</a:t>
            </a:r>
            <a:endParaRPr lang="en-US" altLang="zh-TW" dirty="0"/>
          </a:p>
          <a:p>
            <a:r>
              <a:rPr lang="zh-TW" altLang="en-US" dirty="0"/>
              <a:t>由於地圖隨時都在更新，只要地圖狀況改變就回重新計算。</a:t>
            </a:r>
            <a:endParaRPr lang="en-US" altLang="zh-TW" dirty="0"/>
          </a:p>
          <a:p>
            <a:r>
              <a:rPr lang="zh-TW" altLang="en-US" dirty="0"/>
              <a:t>逃脫的優先度還是最高。</a:t>
            </a:r>
            <a:endParaRPr lang="en-US" altLang="zh-TW" dirty="0"/>
          </a:p>
        </p:txBody>
      </p:sp>
    </p:spTree>
    <p:extLst>
      <p:ext uri="{BB962C8B-B14F-4D97-AF65-F5344CB8AC3E}">
        <p14:creationId xmlns:p14="http://schemas.microsoft.com/office/powerpoint/2010/main" val="3963226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r>
              <a:rPr lang="zh-TW" altLang="en-US" sz="4000" dirty="0">
                <a:latin typeface="微軟正黑體" panose="020B0604030504040204" pitchFamily="34" charset="-120"/>
                <a:ea typeface="微軟正黑體" panose="020B0604030504040204" pitchFamily="34" charset="-120"/>
              </a:rPr>
              <a:t>動機與背景</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1075850" y="1349925"/>
            <a:ext cx="6996600" cy="2548605"/>
          </a:xfrm>
        </p:spPr>
        <p:txBody>
          <a:bodyPr/>
          <a:lstStyle/>
          <a:p>
            <a:r>
              <a:rPr lang="zh-TW" altLang="zh-TW" dirty="0">
                <a:solidFill>
                  <a:srgbClr val="FF0000"/>
                </a:solidFill>
              </a:rPr>
              <a:t>即時競技遊戲</a:t>
            </a:r>
            <a:r>
              <a:rPr lang="zh-TW" altLang="zh-TW" dirty="0"/>
              <a:t>需要在有限的時間之下做出抉擇並用手指進行操作，處了考驗大腦的思考速度之外，</a:t>
            </a:r>
            <a:r>
              <a:rPr lang="zh-TW" altLang="en-US" dirty="0"/>
              <a:t>更考驗</a:t>
            </a:r>
            <a:r>
              <a:rPr lang="zh-TW" altLang="zh-TW" dirty="0"/>
              <a:t>手的協調性以及反射性</a:t>
            </a:r>
            <a:r>
              <a:rPr lang="zh-TW" altLang="en-US" dirty="0"/>
              <a:t>。</a:t>
            </a:r>
            <a:endParaRPr lang="en-US" altLang="zh-TW" dirty="0"/>
          </a:p>
          <a:p>
            <a:endParaRPr lang="en-US" altLang="zh-TW" dirty="0"/>
          </a:p>
          <a:p>
            <a:r>
              <a:rPr lang="zh-TW" altLang="en-US" dirty="0"/>
              <a:t>由於是與真人進行對打，互動性以及娛樂性更高。</a:t>
            </a:r>
            <a:endParaRPr lang="en-US" altLang="zh-TW" dirty="0"/>
          </a:p>
        </p:txBody>
      </p:sp>
    </p:spTree>
    <p:extLst>
      <p:ext uri="{BB962C8B-B14F-4D97-AF65-F5344CB8AC3E}">
        <p14:creationId xmlns:p14="http://schemas.microsoft.com/office/powerpoint/2010/main" val="24166205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限制位移</a:t>
            </a:r>
          </a:p>
        </p:txBody>
      </p:sp>
      <p:pic>
        <p:nvPicPr>
          <p:cNvPr id="5" name="圖片 4">
            <a:extLst>
              <a:ext uri="{FF2B5EF4-FFF2-40B4-BE49-F238E27FC236}">
                <a16:creationId xmlns:a16="http://schemas.microsoft.com/office/drawing/2014/main" id="{6D9B7964-3D11-44CF-81D7-830DD2C2BA6A}"/>
              </a:ext>
            </a:extLst>
          </p:cNvPr>
          <p:cNvPicPr>
            <a:picLocks noChangeAspect="1"/>
          </p:cNvPicPr>
          <p:nvPr/>
        </p:nvPicPr>
        <p:blipFill>
          <a:blip r:embed="rId2"/>
          <a:stretch>
            <a:fillRect/>
          </a:stretch>
        </p:blipFill>
        <p:spPr>
          <a:xfrm>
            <a:off x="1654396" y="1349925"/>
            <a:ext cx="5783307" cy="3253683"/>
          </a:xfrm>
          <a:prstGeom prst="rect">
            <a:avLst/>
          </a:prstGeom>
        </p:spPr>
      </p:pic>
    </p:spTree>
    <p:extLst>
      <p:ext uri="{BB962C8B-B14F-4D97-AF65-F5344CB8AC3E}">
        <p14:creationId xmlns:p14="http://schemas.microsoft.com/office/powerpoint/2010/main" val="3562841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卡住玩家</a:t>
            </a:r>
          </a:p>
        </p:txBody>
      </p:sp>
      <p:sp>
        <p:nvSpPr>
          <p:cNvPr id="4" name="文字版面配置區 4">
            <a:extLst>
              <a:ext uri="{FF2B5EF4-FFF2-40B4-BE49-F238E27FC236}">
                <a16:creationId xmlns:a16="http://schemas.microsoft.com/office/drawing/2014/main" id="{D030419E-C571-468C-8DBB-CFF0ECB4D704}"/>
              </a:ext>
            </a:extLst>
          </p:cNvPr>
          <p:cNvSpPr txBox="1">
            <a:spLocks/>
          </p:cNvSpPr>
          <p:nvPr/>
        </p:nvSpPr>
        <p:spPr>
          <a:xfrm>
            <a:off x="1160626" y="1583841"/>
            <a:ext cx="6996600" cy="276991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altLang="zh-TW" dirty="0"/>
              <a:t>Agent</a:t>
            </a:r>
            <a:r>
              <a:rPr lang="zh-TW" altLang="en-US" dirty="0"/>
              <a:t>在進行限制位移時，若發現能夠用炸彈卡住玩家，則會進行該動作。</a:t>
            </a:r>
            <a:endParaRPr lang="en-US" altLang="zh-TW" dirty="0"/>
          </a:p>
          <a:p>
            <a:r>
              <a:rPr lang="zh-TW" altLang="en-US" dirty="0"/>
              <a:t>計算玩家剩餘的移動範圍。</a:t>
            </a:r>
            <a:endParaRPr lang="en-US" altLang="zh-TW" dirty="0"/>
          </a:p>
          <a:p>
            <a:r>
              <a:rPr lang="zh-TW" altLang="en-US" dirty="0"/>
              <a:t>需考慮玩家的行走速度與距離。</a:t>
            </a:r>
            <a:endParaRPr lang="en-US" altLang="zh-TW" dirty="0"/>
          </a:p>
          <a:p>
            <a:r>
              <a:rPr lang="zh-TW" altLang="en-US" dirty="0"/>
              <a:t>前提是能夠安全脫困。</a:t>
            </a:r>
            <a:endParaRPr lang="en-US" altLang="zh-TW" dirty="0"/>
          </a:p>
          <a:p>
            <a:pPr marL="101600" indent="0">
              <a:buNone/>
            </a:pPr>
            <a:endParaRPr lang="en-US" altLang="zh-TW" dirty="0"/>
          </a:p>
          <a:p>
            <a:pPr marL="101600" indent="0">
              <a:buNone/>
            </a:pPr>
            <a:endParaRPr lang="en-US" altLang="zh-TW" dirty="0"/>
          </a:p>
        </p:txBody>
      </p:sp>
    </p:spTree>
    <p:extLst>
      <p:ext uri="{BB962C8B-B14F-4D97-AF65-F5344CB8AC3E}">
        <p14:creationId xmlns:p14="http://schemas.microsoft.com/office/powerpoint/2010/main" val="970988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卡住玩家</a:t>
            </a:r>
          </a:p>
        </p:txBody>
      </p:sp>
      <p:pic>
        <p:nvPicPr>
          <p:cNvPr id="4" name="圖片 3">
            <a:extLst>
              <a:ext uri="{FF2B5EF4-FFF2-40B4-BE49-F238E27FC236}">
                <a16:creationId xmlns:a16="http://schemas.microsoft.com/office/drawing/2014/main" id="{1C0F0DF3-2D94-4268-83B5-536883961DCE}"/>
              </a:ext>
            </a:extLst>
          </p:cNvPr>
          <p:cNvPicPr>
            <a:picLocks noChangeAspect="1"/>
          </p:cNvPicPr>
          <p:nvPr/>
        </p:nvPicPr>
        <p:blipFill>
          <a:blip r:embed="rId2"/>
          <a:stretch>
            <a:fillRect/>
          </a:stretch>
        </p:blipFill>
        <p:spPr>
          <a:xfrm>
            <a:off x="1668171" y="1337373"/>
            <a:ext cx="5755758" cy="3172002"/>
          </a:xfrm>
          <a:prstGeom prst="rect">
            <a:avLst/>
          </a:prstGeom>
        </p:spPr>
      </p:pic>
    </p:spTree>
    <p:extLst>
      <p:ext uri="{BB962C8B-B14F-4D97-AF65-F5344CB8AC3E}">
        <p14:creationId xmlns:p14="http://schemas.microsoft.com/office/powerpoint/2010/main" val="35416525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2CD5C8-5BB9-B35B-D252-E19598389777}"/>
              </a:ext>
            </a:extLst>
          </p:cNvPr>
          <p:cNvSpPr>
            <a:spLocks noGrp="1"/>
          </p:cNvSpPr>
          <p:nvPr>
            <p:ph type="title"/>
          </p:nvPr>
        </p:nvSpPr>
        <p:spPr/>
        <p:txBody>
          <a:bodyPr/>
          <a:lstStyle/>
          <a:p>
            <a:r>
              <a:rPr lang="zh-TW" altLang="en-US" sz="3200" dirty="0">
                <a:latin typeface="微軟正黑體" panose="020B0604030504040204" pitchFamily="34" charset="-120"/>
                <a:ea typeface="微軟正黑體" panose="020B0604030504040204" pitchFamily="34" charset="-120"/>
              </a:rPr>
              <a:t>卡住玩家</a:t>
            </a:r>
          </a:p>
        </p:txBody>
      </p:sp>
      <p:pic>
        <p:nvPicPr>
          <p:cNvPr id="5" name="圖片 4">
            <a:extLst>
              <a:ext uri="{FF2B5EF4-FFF2-40B4-BE49-F238E27FC236}">
                <a16:creationId xmlns:a16="http://schemas.microsoft.com/office/drawing/2014/main" id="{8905F046-D435-49B9-8FB1-476E59B1B087}"/>
              </a:ext>
            </a:extLst>
          </p:cNvPr>
          <p:cNvPicPr>
            <a:picLocks noChangeAspect="1"/>
          </p:cNvPicPr>
          <p:nvPr/>
        </p:nvPicPr>
        <p:blipFill>
          <a:blip r:embed="rId2"/>
          <a:stretch>
            <a:fillRect/>
          </a:stretch>
        </p:blipFill>
        <p:spPr>
          <a:xfrm>
            <a:off x="1835818" y="1483802"/>
            <a:ext cx="5420463" cy="3025573"/>
          </a:xfrm>
          <a:prstGeom prst="rect">
            <a:avLst/>
          </a:prstGeom>
        </p:spPr>
      </p:pic>
    </p:spTree>
    <p:extLst>
      <p:ext uri="{BB962C8B-B14F-4D97-AF65-F5344CB8AC3E}">
        <p14:creationId xmlns:p14="http://schemas.microsoft.com/office/powerpoint/2010/main" val="16901013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35"/>
          <p:cNvSpPr txBox="1">
            <a:spLocks noGrp="1"/>
          </p:cNvSpPr>
          <p:nvPr>
            <p:ph type="ctrTitle" idx="4294967295"/>
          </p:nvPr>
        </p:nvSpPr>
        <p:spPr>
          <a:xfrm>
            <a:off x="1275150" y="1745849"/>
            <a:ext cx="65937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0000" dirty="0"/>
              <a:t>THANKS!</a:t>
            </a:r>
            <a:endParaRPr sz="10000" dirty="0"/>
          </a:p>
        </p:txBody>
      </p:sp>
      <p:sp>
        <p:nvSpPr>
          <p:cNvPr id="720" name="Google Shape;720;p35"/>
          <p:cNvSpPr txBox="1">
            <a:spLocks noGrp="1"/>
          </p:cNvSpPr>
          <p:nvPr>
            <p:ph type="subTitle" idx="4294967295"/>
          </p:nvPr>
        </p:nvSpPr>
        <p:spPr>
          <a:xfrm>
            <a:off x="1275150" y="2793582"/>
            <a:ext cx="6593700" cy="16809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dirty="0"/>
              <a:t>Any questions?</a:t>
            </a:r>
            <a:endParaRPr sz="3600" b="1" dirty="0"/>
          </a:p>
          <a:p>
            <a:pPr marL="0" lvl="0" indent="0" algn="ctr" rtl="0">
              <a:spcBef>
                <a:spcPts val="600"/>
              </a:spcBef>
              <a:spcAft>
                <a:spcPts val="0"/>
              </a:spcAft>
              <a:buNone/>
            </a:pPr>
            <a:endParaRPr sz="3600" b="1" dirty="0"/>
          </a:p>
        </p:txBody>
      </p:sp>
      <p:sp>
        <p:nvSpPr>
          <p:cNvPr id="721" name="Google Shape;721;p35"/>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r>
              <a:rPr lang="zh-TW" altLang="en-US" sz="4000" dirty="0">
                <a:latin typeface="微軟正黑體" panose="020B0604030504040204" pitchFamily="34" charset="-120"/>
                <a:ea typeface="微軟正黑體" panose="020B0604030504040204" pitchFamily="34" charset="-120"/>
              </a:rPr>
              <a:t>問題</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3131478" y="1484604"/>
            <a:ext cx="3127554" cy="2548605"/>
          </a:xfrm>
        </p:spPr>
        <p:txBody>
          <a:bodyPr/>
          <a:lstStyle/>
          <a:p>
            <a:pPr marL="101600" indent="0">
              <a:buNone/>
            </a:pPr>
            <a:endParaRPr lang="en-US" altLang="zh-TW" dirty="0"/>
          </a:p>
          <a:p>
            <a:r>
              <a:rPr lang="zh-TW" altLang="en-US" dirty="0"/>
              <a:t>需要時間上的配合</a:t>
            </a:r>
            <a:endParaRPr lang="en-US" altLang="zh-TW" dirty="0"/>
          </a:p>
          <a:p>
            <a:r>
              <a:rPr lang="zh-TW" altLang="en-US" dirty="0"/>
              <a:t>遊玩實力不平均</a:t>
            </a:r>
            <a:endParaRPr lang="en-US" altLang="zh-TW" dirty="0"/>
          </a:p>
          <a:p>
            <a:r>
              <a:rPr lang="zh-TW" altLang="en-US" dirty="0"/>
              <a:t>無法私下練習</a:t>
            </a:r>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spTree>
    <p:extLst>
      <p:ext uri="{BB962C8B-B14F-4D97-AF65-F5344CB8AC3E}">
        <p14:creationId xmlns:p14="http://schemas.microsoft.com/office/powerpoint/2010/main" val="4048951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r>
              <a:rPr lang="zh-TW" altLang="en-US" sz="4000" dirty="0">
                <a:latin typeface="微軟正黑體" panose="020B0604030504040204" pitchFamily="34" charset="-120"/>
                <a:ea typeface="微軟正黑體" panose="020B0604030504040204" pitchFamily="34" charset="-120"/>
              </a:rPr>
              <a:t>動機與背景</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1075850" y="1349925"/>
            <a:ext cx="6996600" cy="2548605"/>
          </a:xfrm>
        </p:spPr>
        <p:txBody>
          <a:bodyPr/>
          <a:lstStyle/>
          <a:p>
            <a:r>
              <a:rPr lang="zh-TW" altLang="en-US" dirty="0">
                <a:solidFill>
                  <a:schemeClr val="tx1"/>
                </a:solidFill>
              </a:rPr>
              <a:t>以</a:t>
            </a:r>
            <a:r>
              <a:rPr lang="en-US" altLang="zh-TW" dirty="0" err="1">
                <a:solidFill>
                  <a:srgbClr val="FF0000"/>
                </a:solidFill>
              </a:rPr>
              <a:t>BomberMan</a:t>
            </a:r>
            <a:r>
              <a:rPr lang="zh-TW" altLang="en-US" dirty="0">
                <a:solidFill>
                  <a:srgbClr val="FF0000"/>
                </a:solidFill>
              </a:rPr>
              <a:t>炸彈人</a:t>
            </a:r>
            <a:r>
              <a:rPr lang="zh-TW" altLang="en-US" dirty="0">
                <a:solidFill>
                  <a:schemeClr val="tx1"/>
                </a:solidFill>
              </a:rPr>
              <a:t>遊戲為例，開發一個能夠與玩家對戰的高智慧</a:t>
            </a:r>
            <a:r>
              <a:rPr lang="en-US" altLang="zh-TW" dirty="0">
                <a:solidFill>
                  <a:schemeClr val="tx1"/>
                </a:solidFill>
              </a:rPr>
              <a:t>Agent</a:t>
            </a:r>
            <a:r>
              <a:rPr lang="zh-TW" altLang="en-US" dirty="0">
                <a:solidFill>
                  <a:schemeClr val="tx1"/>
                </a:solidFill>
              </a:rPr>
              <a:t>。</a:t>
            </a:r>
            <a:endParaRPr lang="en-US" altLang="zh-TW" dirty="0">
              <a:solidFill>
                <a:schemeClr val="tx1"/>
              </a:solidFill>
            </a:endParaRPr>
          </a:p>
          <a:p>
            <a:r>
              <a:rPr lang="zh-TW" altLang="en-US" dirty="0">
                <a:solidFill>
                  <a:schemeClr val="tx1"/>
                </a:solidFill>
              </a:rPr>
              <a:t>遊戲機制簡單</a:t>
            </a:r>
            <a:endParaRPr lang="en-US" altLang="zh-TW" dirty="0">
              <a:solidFill>
                <a:schemeClr val="tx1"/>
              </a:solidFill>
            </a:endParaRPr>
          </a:p>
          <a:p>
            <a:r>
              <a:rPr lang="zh-TW" altLang="en-US" dirty="0">
                <a:solidFill>
                  <a:schemeClr val="tx1"/>
                </a:solidFill>
              </a:rPr>
              <a:t>遊戲操作性高</a:t>
            </a:r>
            <a:endParaRPr lang="en-US" altLang="zh-TW" dirty="0">
              <a:solidFill>
                <a:schemeClr val="tx1"/>
              </a:solidFill>
            </a:endParaRPr>
          </a:p>
          <a:p>
            <a:r>
              <a:rPr lang="en-US" altLang="zh-TW" dirty="0">
                <a:solidFill>
                  <a:schemeClr val="tx1"/>
                </a:solidFill>
              </a:rPr>
              <a:t>Agent</a:t>
            </a:r>
            <a:r>
              <a:rPr lang="zh-TW" altLang="en-US" dirty="0">
                <a:solidFill>
                  <a:schemeClr val="tx1"/>
                </a:solidFill>
              </a:rPr>
              <a:t>可參考的環境因子多</a:t>
            </a:r>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a:p>
            <a:endParaRPr lang="en-US" altLang="zh-TW" dirty="0">
              <a:solidFill>
                <a:schemeClr val="tx1"/>
              </a:solidFill>
            </a:endParaRPr>
          </a:p>
        </p:txBody>
      </p:sp>
    </p:spTree>
    <p:extLst>
      <p:ext uri="{BB962C8B-B14F-4D97-AF65-F5344CB8AC3E}">
        <p14:creationId xmlns:p14="http://schemas.microsoft.com/office/powerpoint/2010/main" val="4200161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16"/>
          <p:cNvSpPr txBox="1">
            <a:spLocks noGrp="1"/>
          </p:cNvSpPr>
          <p:nvPr>
            <p:ph type="ctrTitle"/>
          </p:nvPr>
        </p:nvSpPr>
        <p:spPr>
          <a:xfrm>
            <a:off x="2309350" y="3265463"/>
            <a:ext cx="52146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a:t>文獻回顧</a:t>
            </a:r>
            <a:endParaRPr dirty="0"/>
          </a:p>
        </p:txBody>
      </p:sp>
      <p:sp>
        <p:nvSpPr>
          <p:cNvPr id="487" name="Google Shape;487;p16"/>
          <p:cNvSpPr txBox="1"/>
          <p:nvPr/>
        </p:nvSpPr>
        <p:spPr>
          <a:xfrm>
            <a:off x="7416725" y="3661925"/>
            <a:ext cx="1760400" cy="1204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altLang="zh-TW" sz="12000" b="1" dirty="0">
                <a:solidFill>
                  <a:schemeClr val="accent2"/>
                </a:solidFill>
                <a:latin typeface="Oswald"/>
                <a:sym typeface="Oswald"/>
              </a:rPr>
              <a:t>2</a:t>
            </a:r>
            <a:endParaRPr sz="12000" dirty="0">
              <a:solidFill>
                <a:schemeClr val="accent2"/>
              </a:solidFill>
            </a:endParaRPr>
          </a:p>
        </p:txBody>
      </p:sp>
      <p:sp>
        <p:nvSpPr>
          <p:cNvPr id="488" name="Google Shape;488;p16"/>
          <p:cNvSpPr txBox="1">
            <a:spLocks noGrp="1"/>
          </p:cNvSpPr>
          <p:nvPr>
            <p:ph type="sldNum" idx="12"/>
          </p:nvPr>
        </p:nvSpPr>
        <p:spPr>
          <a:xfrm>
            <a:off x="8556775" y="4826200"/>
            <a:ext cx="548700" cy="31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Tree>
    <p:extLst>
      <p:ext uri="{BB962C8B-B14F-4D97-AF65-F5344CB8AC3E}">
        <p14:creationId xmlns:p14="http://schemas.microsoft.com/office/powerpoint/2010/main" val="65365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96DF29-D117-D2E1-F5C0-5BCC78DB5BB3}"/>
              </a:ext>
            </a:extLst>
          </p:cNvPr>
          <p:cNvSpPr>
            <a:spLocks noGrp="1"/>
          </p:cNvSpPr>
          <p:nvPr>
            <p:ph type="title"/>
          </p:nvPr>
        </p:nvSpPr>
        <p:spPr/>
        <p:txBody>
          <a:bodyPr/>
          <a:lstStyle/>
          <a:p>
            <a:r>
              <a:rPr lang="zh-TW" altLang="en-US" sz="4000" dirty="0">
                <a:latin typeface="微軟正黑體" panose="020B0604030504040204" pitchFamily="34" charset="-120"/>
                <a:ea typeface="微軟正黑體" panose="020B0604030504040204" pitchFamily="34" charset="-120"/>
              </a:rPr>
              <a:t>文獻簡介</a:t>
            </a:r>
          </a:p>
        </p:txBody>
      </p:sp>
      <p:sp>
        <p:nvSpPr>
          <p:cNvPr id="3" name="文字版面配置區 2">
            <a:extLst>
              <a:ext uri="{FF2B5EF4-FFF2-40B4-BE49-F238E27FC236}">
                <a16:creationId xmlns:a16="http://schemas.microsoft.com/office/drawing/2014/main" id="{1D899353-4C9B-A3BC-4A8F-A28E71CA7A2B}"/>
              </a:ext>
            </a:extLst>
          </p:cNvPr>
          <p:cNvSpPr>
            <a:spLocks noGrp="1"/>
          </p:cNvSpPr>
          <p:nvPr>
            <p:ph type="body" idx="1"/>
          </p:nvPr>
        </p:nvSpPr>
        <p:spPr>
          <a:xfrm>
            <a:off x="1075850" y="1349925"/>
            <a:ext cx="6996600" cy="2548605"/>
          </a:xfrm>
        </p:spPr>
        <p:txBody>
          <a:bodyPr/>
          <a:lstStyle/>
          <a:p>
            <a:r>
              <a:rPr lang="en-US" altLang="zh-TW" dirty="0"/>
              <a:t>Investigate the influence of </a:t>
            </a:r>
            <a:r>
              <a:rPr lang="en-US" altLang="zh-TW" dirty="0">
                <a:solidFill>
                  <a:schemeClr val="accent2"/>
                </a:solidFill>
              </a:rPr>
              <a:t>5 vector-based state representation</a:t>
            </a:r>
            <a:r>
              <a:rPr lang="en-US" altLang="zh-TW" dirty="0"/>
              <a:t> and </a:t>
            </a:r>
            <a:r>
              <a:rPr lang="en-US" altLang="zh-TW" dirty="0">
                <a:solidFill>
                  <a:schemeClr val="accent2"/>
                </a:solidFill>
              </a:rPr>
              <a:t>4 learning algorithms </a:t>
            </a:r>
            <a:r>
              <a:rPr lang="en-US" altLang="zh-TW" dirty="0"/>
              <a:t>to make an agent learn how to play </a:t>
            </a:r>
            <a:r>
              <a:rPr lang="en-US" altLang="zh-TW" dirty="0" err="1"/>
              <a:t>Bomberman</a:t>
            </a:r>
            <a:endParaRPr lang="en-US" altLang="zh-TW" dirty="0"/>
          </a:p>
          <a:p>
            <a:pPr marL="101600" indent="0">
              <a:buNone/>
            </a:pPr>
            <a:endParaRPr lang="en-US" altLang="zh-TW" dirty="0"/>
          </a:p>
          <a:p>
            <a:r>
              <a:rPr lang="en-US" altLang="zh-TW" dirty="0"/>
              <a:t>Focus on the agent behavior regarding the </a:t>
            </a:r>
            <a:r>
              <a:rPr lang="en-US" altLang="zh-TW" dirty="0">
                <a:solidFill>
                  <a:schemeClr val="accent2"/>
                </a:solidFill>
              </a:rPr>
              <a:t>other agents</a:t>
            </a:r>
            <a:r>
              <a:rPr lang="en-US" altLang="zh-TW" dirty="0"/>
              <a:t>, the </a:t>
            </a:r>
            <a:r>
              <a:rPr lang="en-US" altLang="zh-TW" dirty="0">
                <a:solidFill>
                  <a:schemeClr val="accent2"/>
                </a:solidFill>
              </a:rPr>
              <a:t>scenario</a:t>
            </a:r>
            <a:r>
              <a:rPr lang="en-US" altLang="zh-TW" dirty="0"/>
              <a:t>, and its </a:t>
            </a:r>
            <a:r>
              <a:rPr lang="en-US" altLang="zh-TW" dirty="0">
                <a:solidFill>
                  <a:schemeClr val="accent2"/>
                </a:solidFill>
              </a:rPr>
              <a:t>wish to remain alive</a:t>
            </a:r>
            <a:r>
              <a:rPr lang="en-US" altLang="zh-TW" dirty="0"/>
              <a:t>, disregarding </a:t>
            </a:r>
            <a:r>
              <a:rPr lang="en-US" altLang="zh-TW" dirty="0">
                <a:solidFill>
                  <a:srgbClr val="FF0000"/>
                </a:solidFill>
              </a:rPr>
              <a:t>power abilities</a:t>
            </a:r>
            <a:r>
              <a:rPr lang="en-US" altLang="zh-TW" dirty="0"/>
              <a:t> and not allowing </a:t>
            </a:r>
            <a:r>
              <a:rPr lang="en-US" altLang="zh-TW" dirty="0">
                <a:solidFill>
                  <a:srgbClr val="FF0000"/>
                </a:solidFill>
              </a:rPr>
              <a:t>more than 1 bomb </a:t>
            </a:r>
            <a:r>
              <a:rPr lang="en-US" altLang="zh-TW" dirty="0"/>
              <a:t>per agent</a:t>
            </a:r>
          </a:p>
          <a:p>
            <a:endParaRPr lang="zh-TW" altLang="en-US" dirty="0">
              <a:solidFill>
                <a:schemeClr val="accent2"/>
              </a:solidFill>
            </a:endParaRPr>
          </a:p>
        </p:txBody>
      </p:sp>
    </p:spTree>
    <p:extLst>
      <p:ext uri="{BB962C8B-B14F-4D97-AF65-F5344CB8AC3E}">
        <p14:creationId xmlns:p14="http://schemas.microsoft.com/office/powerpoint/2010/main" val="286057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CB03AC-129A-9086-F852-AF3583D9E023}"/>
              </a:ext>
            </a:extLst>
          </p:cNvPr>
          <p:cNvSpPr>
            <a:spLocks noGrp="1"/>
          </p:cNvSpPr>
          <p:nvPr>
            <p:ph type="title"/>
          </p:nvPr>
        </p:nvSpPr>
        <p:spPr/>
        <p:txBody>
          <a:bodyPr/>
          <a:lstStyle/>
          <a:p>
            <a:r>
              <a:rPr lang="en-US" altLang="zh-TW" sz="3200" dirty="0"/>
              <a:t>5</a:t>
            </a:r>
            <a:r>
              <a:rPr lang="zh-TW" altLang="en-US" sz="3200" dirty="0"/>
              <a:t> </a:t>
            </a:r>
            <a:r>
              <a:rPr lang="en-US" altLang="zh-TW" sz="3200" dirty="0"/>
              <a:t>vector-based state representation</a:t>
            </a:r>
            <a:endParaRPr lang="zh-TW" altLang="en-US" sz="3200" dirty="0"/>
          </a:p>
        </p:txBody>
      </p:sp>
      <p:sp>
        <p:nvSpPr>
          <p:cNvPr id="3" name="文字版面配置區 2">
            <a:extLst>
              <a:ext uri="{FF2B5EF4-FFF2-40B4-BE49-F238E27FC236}">
                <a16:creationId xmlns:a16="http://schemas.microsoft.com/office/drawing/2014/main" id="{3DA9168F-749F-B3BA-4656-FE40A34418B7}"/>
              </a:ext>
            </a:extLst>
          </p:cNvPr>
          <p:cNvSpPr>
            <a:spLocks noGrp="1"/>
          </p:cNvSpPr>
          <p:nvPr>
            <p:ph type="body" idx="1"/>
          </p:nvPr>
        </p:nvSpPr>
        <p:spPr>
          <a:xfrm>
            <a:off x="1817903" y="1871476"/>
            <a:ext cx="3169048" cy="1922100"/>
          </a:xfrm>
        </p:spPr>
        <p:txBody>
          <a:bodyPr/>
          <a:lstStyle/>
          <a:p>
            <a:r>
              <a:rPr lang="en-US" altLang="zh-TW" dirty="0"/>
              <a:t>Binary Flag</a:t>
            </a:r>
          </a:p>
          <a:p>
            <a:r>
              <a:rPr lang="en-US" altLang="zh-TW" dirty="0"/>
              <a:t>Normalized Binary Flag</a:t>
            </a:r>
          </a:p>
          <a:p>
            <a:r>
              <a:rPr lang="en-US" altLang="zh-TW" dirty="0"/>
              <a:t>Hybrid</a:t>
            </a:r>
          </a:p>
        </p:txBody>
      </p:sp>
      <p:sp>
        <p:nvSpPr>
          <p:cNvPr id="4" name="文字版面配置區 2">
            <a:extLst>
              <a:ext uri="{FF2B5EF4-FFF2-40B4-BE49-F238E27FC236}">
                <a16:creationId xmlns:a16="http://schemas.microsoft.com/office/drawing/2014/main" id="{EB85F8DF-89F0-6D7B-BC87-60ADDB6084C8}"/>
              </a:ext>
            </a:extLst>
          </p:cNvPr>
          <p:cNvSpPr txBox="1">
            <a:spLocks/>
          </p:cNvSpPr>
          <p:nvPr/>
        </p:nvSpPr>
        <p:spPr>
          <a:xfrm>
            <a:off x="5038853" y="2043286"/>
            <a:ext cx="3169048" cy="192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2pPr>
            <a:lvl3pPr marL="1371600" marR="0" lvl="2"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r>
              <a:rPr lang="en-US" altLang="zh-TW" dirty="0"/>
              <a:t>ICAART</a:t>
            </a:r>
          </a:p>
          <a:p>
            <a:r>
              <a:rPr lang="en-US" altLang="zh-TW" dirty="0" err="1"/>
              <a:t>ZeroOrOne</a:t>
            </a:r>
            <a:endParaRPr lang="en-US" altLang="zh-TW" dirty="0"/>
          </a:p>
        </p:txBody>
      </p:sp>
    </p:spTree>
    <p:extLst>
      <p:ext uri="{BB962C8B-B14F-4D97-AF65-F5344CB8AC3E}">
        <p14:creationId xmlns:p14="http://schemas.microsoft.com/office/powerpoint/2010/main" val="650742938"/>
      </p:ext>
    </p:extLst>
  </p:cSld>
  <p:clrMapOvr>
    <a:masterClrMapping/>
  </p:clrMapOvr>
</p:sld>
</file>

<file path=ppt/theme/theme1.xml><?xml version="1.0" encoding="utf-8"?>
<a:theme xmlns:a="http://schemas.openxmlformats.org/drawingml/2006/main" name="Quince template">
  <a:themeElements>
    <a:clrScheme name="Custom 347">
      <a:dk1>
        <a:srgbClr val="28324A"/>
      </a:dk1>
      <a:lt1>
        <a:srgbClr val="FFFFFF"/>
      </a:lt1>
      <a:dk2>
        <a:srgbClr val="707685"/>
      </a:dk2>
      <a:lt2>
        <a:srgbClr val="E5E5E5"/>
      </a:lt2>
      <a:accent1>
        <a:srgbClr val="00CEF6"/>
      </a:accent1>
      <a:accent2>
        <a:srgbClr val="3C78D8"/>
      </a:accent2>
      <a:accent3>
        <a:srgbClr val="00A7C8"/>
      </a:accent3>
      <a:accent4>
        <a:srgbClr val="8EC400"/>
      </a:accent4>
      <a:accent5>
        <a:srgbClr val="AFF000"/>
      </a:accent5>
      <a:accent6>
        <a:srgbClr val="7F7F7F"/>
      </a:accent6>
      <a:hlink>
        <a:srgbClr val="28324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1251</Words>
  <Application>Microsoft Office PowerPoint</Application>
  <PresentationFormat>如螢幕大小 (16:9)</PresentationFormat>
  <Paragraphs>180</Paragraphs>
  <Slides>44</Slides>
  <Notes>5</Notes>
  <HiddenSlides>0</HiddenSlides>
  <MMClips>1</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44</vt:i4>
      </vt:variant>
    </vt:vector>
  </HeadingPairs>
  <TitlesOfParts>
    <vt:vector size="51" baseType="lpstr">
      <vt:lpstr>Arial</vt:lpstr>
      <vt:lpstr>Oswald</vt:lpstr>
      <vt:lpstr>Source Sans Pro</vt:lpstr>
      <vt:lpstr>Segoe UI Historic</vt:lpstr>
      <vt:lpstr>新細明體</vt:lpstr>
      <vt:lpstr>微軟正黑體</vt:lpstr>
      <vt:lpstr>Quince template</vt:lpstr>
      <vt:lpstr>人工智慧專題  BomberMan Agent</vt:lpstr>
      <vt:lpstr>動機與背景</vt:lpstr>
      <vt:lpstr>動機與背景</vt:lpstr>
      <vt:lpstr>動機與背景</vt:lpstr>
      <vt:lpstr>問題</vt:lpstr>
      <vt:lpstr>動機與背景</vt:lpstr>
      <vt:lpstr>文獻回顧</vt:lpstr>
      <vt:lpstr>文獻簡介</vt:lpstr>
      <vt:lpstr>5 vector-based state representation</vt:lpstr>
      <vt:lpstr>4 learning algorithms</vt:lpstr>
      <vt:lpstr>Experimental Results</vt:lpstr>
      <vt:lpstr>Conclusion</vt:lpstr>
      <vt:lpstr>文獻簡介</vt:lpstr>
      <vt:lpstr>Rules</vt:lpstr>
      <vt:lpstr>State Evaluation</vt:lpstr>
      <vt:lpstr>Monte Carlo Tree Search</vt:lpstr>
      <vt:lpstr>Beam Search</vt:lpstr>
      <vt:lpstr>Beam Search</vt:lpstr>
      <vt:lpstr>實作方法</vt:lpstr>
      <vt:lpstr>遊戲介紹</vt:lpstr>
      <vt:lpstr>遊戲介紹</vt:lpstr>
      <vt:lpstr>爆炸範例</vt:lpstr>
      <vt:lpstr>爆炸範例</vt:lpstr>
      <vt:lpstr>連鎖爆炸</vt:lpstr>
      <vt:lpstr>連鎖爆炸</vt:lpstr>
      <vt:lpstr>遊戲介紹</vt:lpstr>
      <vt:lpstr>實機遊玩畫面</vt:lpstr>
      <vt:lpstr>ML-Agents</vt:lpstr>
      <vt:lpstr>ML-Agents</vt:lpstr>
      <vt:lpstr>ML-Agents</vt:lpstr>
      <vt:lpstr>ML-Agents</vt:lpstr>
      <vt:lpstr>Agent設計</vt:lpstr>
      <vt:lpstr>躲避炸彈</vt:lpstr>
      <vt:lpstr>躲避炸彈</vt:lpstr>
      <vt:lpstr>升級階段</vt:lpstr>
      <vt:lpstr>升級階段</vt:lpstr>
      <vt:lpstr>升級階段</vt:lpstr>
      <vt:lpstr>進攻階段</vt:lpstr>
      <vt:lpstr>限制位移</vt:lpstr>
      <vt:lpstr>限制位移</vt:lpstr>
      <vt:lpstr>卡住玩家</vt:lpstr>
      <vt:lpstr>卡住玩家</vt:lpstr>
      <vt:lpstr>卡住玩家</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王旻玄</dc:creator>
  <cp:lastModifiedBy>王旻玄</cp:lastModifiedBy>
  <cp:revision>20</cp:revision>
  <dcterms:modified xsi:type="dcterms:W3CDTF">2022-11-07T18:57:56Z</dcterms:modified>
</cp:coreProperties>
</file>